
<file path=[Content_Types].xml><?xml version="1.0" encoding="utf-8"?>
<Types xmlns="http://schemas.openxmlformats.org/package/2006/content-types">
  <Default Extension="png" ContentType="image/png"/>
  <Default Extension="wmf" ContentType="image/x-wmf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trictFirstAndLastChars="0" saveSubsetFonts="1">
  <p:sldMasterIdLst>
    <p:sldMasterId id="2147483648" r:id="rId1"/>
  </p:sldMasterIdLst>
  <p:notesMasterIdLst>
    <p:notesMasterId r:id="rId12"/>
  </p:notesMasterIdLst>
  <p:handoutMasterIdLst>
    <p:handoutMasterId r:id="rId13"/>
  </p:handoutMasterIdLst>
  <p:sldIdLst>
    <p:sldId id="259" r:id="rId2"/>
    <p:sldId id="375" r:id="rId3"/>
    <p:sldId id="367" r:id="rId4"/>
    <p:sldId id="368" r:id="rId5"/>
    <p:sldId id="376" r:id="rId6"/>
    <p:sldId id="369" r:id="rId7"/>
    <p:sldId id="374" r:id="rId8"/>
    <p:sldId id="370" r:id="rId9"/>
    <p:sldId id="377" r:id="rId10"/>
    <p:sldId id="371" r:id="rId11"/>
  </p:sldIdLst>
  <p:sldSz cx="9144000" cy="6858000" type="screen4x3"/>
  <p:notesSz cx="6794500" cy="9906000"/>
  <p:defaultTextStyle>
    <a:defPPr>
      <a:defRPr lang="de-CH"/>
    </a:defPPr>
    <a:lvl1pPr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0"/>
      </a:spcBef>
      <a:spcAft>
        <a:spcPct val="0"/>
      </a:spcAft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6pPr>
    <a:lvl7pPr marL="27432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7pPr>
    <a:lvl8pPr marL="32004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8pPr>
    <a:lvl9pPr marL="3657600" algn="l" defTabSz="914400" rtl="0" eaLnBrk="1" latinLnBrk="0" hangingPunct="1">
      <a:defRPr sz="2400" kern="1200">
        <a:solidFill>
          <a:schemeClr val="tx1"/>
        </a:solidFill>
        <a:latin typeface="Times" pitchFamily="18" charset="0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FF0000"/>
    <a:srgbClr val="99FFCC"/>
    <a:srgbClr val="EAEAEA"/>
    <a:srgbClr val="F8F8F8"/>
    <a:srgbClr val="DDDDDD"/>
    <a:srgbClr val="0000FF"/>
    <a:srgbClr val="5F5F5F"/>
    <a:srgbClr val="F37979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3265" autoAdjust="0"/>
    <p:restoredTop sz="89467" autoAdjust="0"/>
  </p:normalViewPr>
  <p:slideViewPr>
    <p:cSldViewPr snapToGrid="0">
      <p:cViewPr>
        <p:scale>
          <a:sx n="80" d="100"/>
          <a:sy n="80" d="100"/>
        </p:scale>
        <p:origin x="-1278" y="72"/>
      </p:cViewPr>
      <p:guideLst>
        <p:guide orient="horz" pos="2160"/>
        <p:guide pos="347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00" d="100"/>
        <a:sy n="100" d="100"/>
      </p:scale>
      <p:origin x="0" y="0"/>
    </p:cViewPr>
  </p:notesTextViewPr>
  <p:sorterViewPr>
    <p:cViewPr>
      <p:scale>
        <a:sx n="66" d="100"/>
        <a:sy n="66" d="100"/>
      </p:scale>
      <p:origin x="0" y="0"/>
    </p:cViewPr>
  </p:sorterViewPr>
  <p:notesViewPr>
    <p:cSldViewPr snapToGrid="0">
      <p:cViewPr>
        <p:scale>
          <a:sx n="100" d="100"/>
          <a:sy n="100" d="100"/>
        </p:scale>
        <p:origin x="-1114" y="-58"/>
      </p:cViewPr>
      <p:guideLst>
        <p:guide orient="horz" pos="3120"/>
        <p:guide pos="2141"/>
      </p:guideLst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handoutMaster" Target="handoutMasters/handout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notesMaster" Target="notesMasters/notesMaster1.xml"/><Relationship Id="rId17" Type="http://schemas.openxmlformats.org/officeDocument/2006/relationships/tableStyles" Target="tableStyles.xml"/><Relationship Id="rId2" Type="http://schemas.openxmlformats.org/officeDocument/2006/relationships/slide" Target="slides/slide1.xml"/><Relationship Id="rId16" Type="http://schemas.openxmlformats.org/officeDocument/2006/relationships/theme" Target="theme/them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viewProps" Target="view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presProps" Target="pres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21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82" tIns="47690" rIns="95382" bIns="47690" numCol="1" anchor="t" anchorCtr="0" compatLnSpc="1">
            <a:prstTxWarp prst="textNoShape">
              <a:avLst/>
            </a:prstTxWarp>
          </a:bodyPr>
          <a:lstStyle>
            <a:lvl1pPr defTabSz="954626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19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82" tIns="47690" rIns="95382" bIns="47690" numCol="1" anchor="t" anchorCtr="0" compatLnSpc="1">
            <a:prstTxWarp prst="textNoShape">
              <a:avLst/>
            </a:prstTxWarp>
          </a:bodyPr>
          <a:lstStyle>
            <a:lvl1pPr algn="r" defTabSz="954626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0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9412288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82" tIns="47690" rIns="95382" bIns="47690" numCol="1" anchor="b" anchorCtr="0" compatLnSpc="1">
            <a:prstTxWarp prst="textNoShape">
              <a:avLst/>
            </a:prstTxWarp>
          </a:bodyPr>
          <a:lstStyle>
            <a:lvl1pPr defTabSz="954626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9221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849688" y="9412288"/>
            <a:ext cx="29448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82" tIns="47690" rIns="95382" bIns="47690" numCol="1" anchor="b" anchorCtr="0" compatLnSpc="1">
            <a:prstTxWarp prst="textNoShape">
              <a:avLst/>
            </a:prstTxWarp>
          </a:bodyPr>
          <a:lstStyle>
            <a:lvl1pPr algn="r" defTabSz="954626">
              <a:defRPr sz="1300"/>
            </a:lvl1pPr>
          </a:lstStyle>
          <a:p>
            <a:pPr>
              <a:defRPr/>
            </a:pPr>
            <a:fld id="{E8E6F621-DE0F-4FB9-89B4-96EE07B36FBE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759945161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194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2944813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82" tIns="47690" rIns="95382" bIns="47690" numCol="1" anchor="t" anchorCtr="0" compatLnSpc="1">
            <a:prstTxWarp prst="textNoShape">
              <a:avLst/>
            </a:prstTxWarp>
          </a:bodyPr>
          <a:lstStyle>
            <a:lvl1pPr defTabSz="954626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195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849688" y="0"/>
            <a:ext cx="2944812" cy="4937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82" tIns="47690" rIns="95382" bIns="47690" numCol="1" anchor="t" anchorCtr="0" compatLnSpc="1">
            <a:prstTxWarp prst="textNoShape">
              <a:avLst/>
            </a:prstTxWarp>
          </a:bodyPr>
          <a:lstStyle>
            <a:lvl1pPr algn="r" defTabSz="954626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927100" y="744538"/>
            <a:ext cx="4949825" cy="3713162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rgbClr val="808080"/>
                  </a:outerShdw>
                </a:effectLst>
              </a14:hiddenEffects>
            </a:ext>
            <a:ext uri="{53640926-AAD7-44D8-BBD7-CCE9431645EC}">
              <a14:shadowObscured xmlns:a14="http://schemas.microsoft.com/office/drawing/2010/main" val="1"/>
            </a:ext>
          </a:extLst>
        </p:spPr>
      </p:sp>
      <p:sp>
        <p:nvSpPr>
          <p:cNvPr id="8197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04875" y="4705350"/>
            <a:ext cx="4984750" cy="44561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82" tIns="47690" rIns="95382" bIns="4769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noProof="0" smtClean="0"/>
              <a:t>Mastertextformat bearbeiten</a:t>
            </a:r>
          </a:p>
          <a:p>
            <a:pPr lvl="1"/>
            <a:r>
              <a:rPr lang="en-GB" noProof="0" smtClean="0"/>
              <a:t>Zweite Ebene</a:t>
            </a:r>
          </a:p>
          <a:p>
            <a:pPr lvl="2"/>
            <a:r>
              <a:rPr lang="en-GB" noProof="0" smtClean="0"/>
              <a:t>Dritte Ebene</a:t>
            </a:r>
          </a:p>
          <a:p>
            <a:pPr lvl="3"/>
            <a:r>
              <a:rPr lang="en-GB" noProof="0" smtClean="0"/>
              <a:t>Vierte Ebene</a:t>
            </a:r>
          </a:p>
          <a:p>
            <a:pPr lvl="4"/>
            <a:r>
              <a:rPr lang="en-GB" noProof="0" smtClean="0"/>
              <a:t>Fünfte Ebene</a:t>
            </a:r>
          </a:p>
        </p:txBody>
      </p:sp>
      <p:sp>
        <p:nvSpPr>
          <p:cNvPr id="8198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9412288"/>
            <a:ext cx="2944813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82" tIns="47690" rIns="95382" bIns="47690" numCol="1" anchor="b" anchorCtr="0" compatLnSpc="1">
            <a:prstTxWarp prst="textNoShape">
              <a:avLst/>
            </a:prstTxWarp>
          </a:bodyPr>
          <a:lstStyle>
            <a:lvl1pPr defTabSz="954626">
              <a:defRPr sz="1300"/>
            </a:lvl1pPr>
          </a:lstStyle>
          <a:p>
            <a:pPr>
              <a:defRPr/>
            </a:pPr>
            <a:endParaRPr lang="de-CH"/>
          </a:p>
        </p:txBody>
      </p:sp>
      <p:sp>
        <p:nvSpPr>
          <p:cNvPr id="8199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849688" y="9412288"/>
            <a:ext cx="2944812" cy="493712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5382" tIns="47690" rIns="95382" bIns="47690" numCol="1" anchor="b" anchorCtr="0" compatLnSpc="1">
            <a:prstTxWarp prst="textNoShape">
              <a:avLst/>
            </a:prstTxWarp>
          </a:bodyPr>
          <a:lstStyle>
            <a:lvl1pPr algn="r" defTabSz="954626">
              <a:defRPr sz="1300"/>
            </a:lvl1pPr>
          </a:lstStyle>
          <a:p>
            <a:pPr>
              <a:defRPr/>
            </a:pPr>
            <a:fld id="{3D374D8B-234A-4391-9BB5-5A002BD39ED0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845880743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75000"/>
      </a:spcBef>
      <a:spcAft>
        <a:spcPct val="0"/>
      </a:spcAft>
      <a:defRPr kern="1200">
        <a:solidFill>
          <a:schemeClr val="tx1"/>
        </a:solidFill>
        <a:latin typeface="Times" pitchFamily="18" charset="0"/>
        <a:ea typeface="+mn-ea"/>
        <a:cs typeface="+mn-cs"/>
      </a:defRPr>
    </a:lvl1pPr>
    <a:lvl2pPr marL="457200" algn="l" rtl="0" eaLnBrk="0" fontAlgn="base" hangingPunct="0">
      <a:spcBef>
        <a:spcPct val="60000"/>
      </a:spcBef>
      <a:spcAft>
        <a:spcPct val="0"/>
      </a:spcAft>
      <a:defRPr sz="1600" kern="1200">
        <a:solidFill>
          <a:schemeClr val="tx1"/>
        </a:solidFill>
        <a:latin typeface="Times" pitchFamily="18" charset="0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400" kern="1200">
        <a:solidFill>
          <a:schemeClr val="tx1"/>
        </a:solidFill>
        <a:latin typeface="Times" pitchFamily="18" charset="0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Times" pitchFamily="18" charset="0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4338" name="Rectangle 7"/>
          <p:cNvSpPr>
            <a:spLocks noGrp="1" noChangeArrowheads="1"/>
          </p:cNvSpPr>
          <p:nvPr>
            <p:ph type="sldNum" sz="quarter" idx="5"/>
          </p:nvPr>
        </p:nvSpPr>
        <p:spPr>
          <a:noFill/>
        </p:spPr>
        <p:txBody>
          <a:bodyPr/>
          <a:lstStyle>
            <a:lvl1pPr defTabSz="954088"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 defTabSz="954088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 defTabSz="954088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 defTabSz="954088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 defTabSz="954088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defTabSz="954088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fld id="{C70E95CA-442E-4BDE-AB7A-547AC576030A}" type="slidenum">
              <a:rPr lang="de-CH" altLang="de-DE" sz="1300" smtClean="0"/>
              <a:pPr/>
              <a:t>1</a:t>
            </a:fld>
            <a:endParaRPr lang="de-CH" altLang="de-DE" sz="1300" smtClean="0"/>
          </a:p>
        </p:txBody>
      </p:sp>
      <p:sp>
        <p:nvSpPr>
          <p:cNvPr id="14339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14340" name="Rectangle 4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pPr eaLnBrk="1" hangingPunct="1"/>
            <a:endParaRPr lang="en-GB" altLang="de-DE" smtClean="0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wmf"/><Relationship Id="rId2" Type="http://schemas.openxmlformats.org/officeDocument/2006/relationships/image" Target="../media/image3.jpe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elfol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ext Box 25"/>
          <p:cNvSpPr txBox="1">
            <a:spLocks noChangeArrowheads="1"/>
          </p:cNvSpPr>
          <p:nvPr userDrawn="1"/>
        </p:nvSpPr>
        <p:spPr bwMode="auto">
          <a:xfrm>
            <a:off x="6197600" y="6643688"/>
            <a:ext cx="2452688" cy="2286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r">
              <a:spcBef>
                <a:spcPct val="50000"/>
              </a:spcBef>
              <a:defRPr/>
            </a:pPr>
            <a:r>
              <a:rPr lang="de-CH" sz="900" smtClean="0">
                <a:solidFill>
                  <a:schemeClr val="bg1"/>
                </a:solidFill>
                <a:latin typeface="Arial" pitchFamily="34" charset="0"/>
              </a:rPr>
              <a:t>Datum</a:t>
            </a:r>
          </a:p>
        </p:txBody>
      </p:sp>
      <p:sp>
        <p:nvSpPr>
          <p:cNvPr id="5" name="Rectangle 29"/>
          <p:cNvSpPr>
            <a:spLocks noChangeArrowheads="1"/>
          </p:cNvSpPr>
          <p:nvPr userDrawn="1"/>
        </p:nvSpPr>
        <p:spPr bwMode="auto">
          <a:xfrm>
            <a:off x="0" y="0"/>
            <a:ext cx="9144000" cy="215900"/>
          </a:xfrm>
          <a:prstGeom prst="rect">
            <a:avLst/>
          </a:prstGeom>
          <a:gradFill rotWithShape="1">
            <a:gsLst>
              <a:gs pos="0">
                <a:srgbClr val="808080"/>
              </a:gs>
              <a:gs pos="100000">
                <a:srgbClr val="464646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altLang="de-DE" sz="3000" smtClean="0">
              <a:latin typeface="Arial" charset="0"/>
            </a:endParaRPr>
          </a:p>
        </p:txBody>
      </p:sp>
      <p:pic>
        <p:nvPicPr>
          <p:cNvPr id="6" name="Picture 31" descr="head_bg_home_c170"/>
          <p:cNvPicPr>
            <a:picLocks noChangeArrowheads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763" y="5200650"/>
            <a:ext cx="9140825" cy="14398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7" name="Rectangle 33"/>
          <p:cNvSpPr>
            <a:spLocks noChangeArrowheads="1"/>
          </p:cNvSpPr>
          <p:nvPr userDrawn="1"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1">
            <a:gsLst>
              <a:gs pos="0">
                <a:srgbClr val="777777"/>
              </a:gs>
              <a:gs pos="100000">
                <a:srgbClr val="353535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altLang="de-DE" sz="3000" smtClean="0">
              <a:latin typeface="Arial" charset="0"/>
            </a:endParaRPr>
          </a:p>
        </p:txBody>
      </p:sp>
      <p:pic>
        <p:nvPicPr>
          <p:cNvPr id="8" name="Picture 41" descr="ethlogo_b"/>
          <p:cNvPicPr>
            <a:picLocks noChangeAspect="1" noChangeArrowheads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539750" y="401638"/>
            <a:ext cx="1709738" cy="439737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4103" name="Rectangle 7"/>
          <p:cNvSpPr>
            <a:spLocks noGrp="1" noChangeArrowheads="1"/>
          </p:cNvSpPr>
          <p:nvPr>
            <p:ph type="ctrTitle"/>
          </p:nvPr>
        </p:nvSpPr>
        <p:spPr>
          <a:xfrm>
            <a:off x="533400" y="1371600"/>
            <a:ext cx="8077200" cy="1066800"/>
          </a:xfrm>
        </p:spPr>
        <p:txBody>
          <a:bodyPr/>
          <a:lstStyle>
            <a:lvl1pPr>
              <a:defRPr/>
            </a:lvl1pPr>
          </a:lstStyle>
          <a:p>
            <a:pPr lvl="0"/>
            <a:r>
              <a:rPr lang="de-CH" noProof="0" smtClean="0"/>
              <a:t>Mastertitelformat bearbeiten</a:t>
            </a:r>
          </a:p>
        </p:txBody>
      </p:sp>
      <p:sp>
        <p:nvSpPr>
          <p:cNvPr id="4104" name="Rectangle 8"/>
          <p:cNvSpPr>
            <a:spLocks noGrp="1" noChangeArrowheads="1"/>
          </p:cNvSpPr>
          <p:nvPr>
            <p:ph type="subTitle" idx="1"/>
          </p:nvPr>
        </p:nvSpPr>
        <p:spPr>
          <a:xfrm>
            <a:off x="533400" y="2438400"/>
            <a:ext cx="8077200" cy="1819275"/>
          </a:xfrm>
        </p:spPr>
        <p:txBody>
          <a:bodyPr/>
          <a:lstStyle>
            <a:lvl1pPr marL="0" indent="0">
              <a:lnSpc>
                <a:spcPts val="3000"/>
              </a:lnSpc>
              <a:buFont typeface="Wingdings" pitchFamily="2" charset="2"/>
              <a:buNone/>
              <a:defRPr sz="2200"/>
            </a:lvl1pPr>
          </a:lstStyle>
          <a:p>
            <a:pPr lvl="0"/>
            <a:r>
              <a:rPr lang="de-CH" noProof="0" smtClean="0"/>
              <a:t>Master-Untertitelformat bearbeiten</a:t>
            </a:r>
          </a:p>
        </p:txBody>
      </p:sp>
      <p:sp>
        <p:nvSpPr>
          <p:cNvPr id="9" name="Rectangle 43"/>
          <p:cNvSpPr>
            <a:spLocks noGrp="1" noChangeArrowheads="1"/>
          </p:cNvSpPr>
          <p:nvPr>
            <p:ph type="sldNum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4F32AC-91D1-41C1-ADC2-7D13F1C45756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4766116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el und vertikaler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A1E1ADA6-760A-4647-9713-3977841EE8B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06574302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kaler Titel u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kaler Titel 1"/>
          <p:cNvSpPr>
            <a:spLocks noGrp="1"/>
          </p:cNvSpPr>
          <p:nvPr>
            <p:ph type="title" orient="vert"/>
          </p:nvPr>
        </p:nvSpPr>
        <p:spPr>
          <a:xfrm>
            <a:off x="6578600" y="828675"/>
            <a:ext cx="2019300" cy="5572125"/>
          </a:xfrm>
        </p:spPr>
        <p:txBody>
          <a:bodyPr vert="eaVert"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Vertikaler Textplatzhalter 2"/>
          <p:cNvSpPr>
            <a:spLocks noGrp="1"/>
          </p:cNvSpPr>
          <p:nvPr>
            <p:ph type="body" orient="vert" idx="1"/>
          </p:nvPr>
        </p:nvSpPr>
        <p:spPr>
          <a:xfrm>
            <a:off x="519113" y="828675"/>
            <a:ext cx="5907087" cy="5572125"/>
          </a:xfrm>
        </p:spPr>
        <p:txBody>
          <a:bodyPr vert="eaVert"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2013DB7-D011-41DA-9A0E-B7284303C73C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093714064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el und Inhal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86C5566-0849-42E9-8FB9-E69F1E24DBA9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627903114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Abschnitts-&#10;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/>
          <a:lstStyle>
            <a:lvl1pPr algn="l">
              <a:defRPr sz="4000" b="1" cap="all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6272E4-F67F-4C68-8F81-95EA225D1C1D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184778934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Zwei Inhalt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sz="half" idx="1"/>
          </p:nvPr>
        </p:nvSpPr>
        <p:spPr>
          <a:xfrm>
            <a:off x="536575" y="1438275"/>
            <a:ext cx="3954463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643438" y="1438275"/>
            <a:ext cx="3954462" cy="4962525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A85CA8B-BE0A-4204-893B-AAED7379B08A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98952149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Vergleich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4" name="Inhaltsplatzhalt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5" name="Textplatzhalt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6" name="Inhaltsplatzhalt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7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0644D99-3E6D-4DF3-B090-F66BD5F6F677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2814487531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Nur Titel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5EC26C44-84BC-478B-9AAA-C3B13E2693D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78501669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Le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7E7C53CB-79D1-47AC-B9AB-0964D28A1FAF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54392020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Inhalt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Inhaltsplatzhalt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de-DE" smtClean="0"/>
              <a:t>Textmasterformat bearbeiten</a:t>
            </a:r>
          </a:p>
          <a:p>
            <a:pPr lvl="1"/>
            <a:r>
              <a:rPr lang="de-DE" smtClean="0"/>
              <a:t>Zweite Ebene</a:t>
            </a:r>
          </a:p>
          <a:p>
            <a:pPr lvl="2"/>
            <a:r>
              <a:rPr lang="de-DE" smtClean="0"/>
              <a:t>Dritte Ebene</a:t>
            </a:r>
          </a:p>
          <a:p>
            <a:pPr lvl="3"/>
            <a:r>
              <a:rPr lang="de-DE" smtClean="0"/>
              <a:t>Vierte Ebene</a:t>
            </a:r>
          </a:p>
          <a:p>
            <a:pPr lvl="4"/>
            <a:r>
              <a:rPr lang="de-DE" smtClean="0"/>
              <a:t>Fünfte Ebene</a:t>
            </a:r>
            <a:endParaRPr lang="de-CH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D4DCFD55-A60E-48FA-8734-001BE49A3DBB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3218454319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Bild mit Überschrif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de-DE" smtClean="0"/>
              <a:t>Titelmasterformat durch Klicken bearbeiten</a:t>
            </a:r>
            <a:endParaRPr lang="de-CH"/>
          </a:p>
        </p:txBody>
      </p:sp>
      <p:sp>
        <p:nvSpPr>
          <p:cNvPr id="3" name="Bildplatzhalt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de-CH" noProof="0" smtClean="0"/>
          </a:p>
        </p:txBody>
      </p:sp>
      <p:sp>
        <p:nvSpPr>
          <p:cNvPr id="4" name="Textplatzhalt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de-DE" smtClean="0"/>
              <a:t>Textmasterformat bearbeiten</a:t>
            </a:r>
          </a:p>
        </p:txBody>
      </p:sp>
      <p:sp>
        <p:nvSpPr>
          <p:cNvPr id="5" name="Rectangle 42"/>
          <p:cNvSpPr>
            <a:spLocks noGrp="1" noChangeArrowheads="1"/>
          </p:cNvSpPr>
          <p:nvPr>
            <p:ph type="sldNum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6B958D0C-C6E4-43A3-A6F0-1C97BFC2FBA4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  <p:extLst>
      <p:ext uri="{BB962C8B-B14F-4D97-AF65-F5344CB8AC3E}">
        <p14:creationId xmlns:p14="http://schemas.microsoft.com/office/powerpoint/2010/main" val="140609702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image" Target="../media/image2.wmf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ext Box 10"/>
          <p:cNvSpPr txBox="1">
            <a:spLocks noChangeArrowheads="1"/>
          </p:cNvSpPr>
          <p:nvPr/>
        </p:nvSpPr>
        <p:spPr bwMode="auto">
          <a:xfrm>
            <a:off x="533400" y="1143000"/>
            <a:ext cx="7772400" cy="579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eaLnBrk="1" hangingPunct="1">
              <a:spcBef>
                <a:spcPct val="5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sz="3200" b="1" smtClean="0">
              <a:solidFill>
                <a:srgbClr val="2A6AB3"/>
              </a:solidFill>
              <a:latin typeface="Arial" pitchFamily="34" charset="0"/>
            </a:endParaRPr>
          </a:p>
        </p:txBody>
      </p:sp>
      <p:sp>
        <p:nvSpPr>
          <p:cNvPr id="1027" name="Rectangle 15"/>
          <p:cNvSpPr>
            <a:spLocks noGrp="1" noChangeArrowheads="1"/>
          </p:cNvSpPr>
          <p:nvPr>
            <p:ph type="title"/>
          </p:nvPr>
        </p:nvSpPr>
        <p:spPr bwMode="auto">
          <a:xfrm>
            <a:off x="519113" y="828675"/>
            <a:ext cx="8077200" cy="571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Mastertitelformat bearbeiten</a:t>
            </a:r>
          </a:p>
        </p:txBody>
      </p:sp>
      <p:sp>
        <p:nvSpPr>
          <p:cNvPr id="1028" name="Rectangle 16"/>
          <p:cNvSpPr>
            <a:spLocks noGrp="1" noChangeArrowheads="1"/>
          </p:cNvSpPr>
          <p:nvPr>
            <p:ph type="body" idx="1"/>
          </p:nvPr>
        </p:nvSpPr>
        <p:spPr bwMode="auto">
          <a:xfrm>
            <a:off x="536575" y="1438275"/>
            <a:ext cx="8061325" cy="49625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0" tIns="0" rIns="0" bIns="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GB" altLang="de-DE" smtClean="0"/>
              <a:t>Mastertextformat bearbeiten</a:t>
            </a:r>
          </a:p>
          <a:p>
            <a:pPr lvl="1"/>
            <a:r>
              <a:rPr lang="en-GB" altLang="de-DE" smtClean="0"/>
              <a:t>Zweite Ebene</a:t>
            </a:r>
          </a:p>
          <a:p>
            <a:pPr lvl="2"/>
            <a:r>
              <a:rPr lang="en-GB" altLang="de-DE" smtClean="0"/>
              <a:t>Dritte Ebene</a:t>
            </a:r>
          </a:p>
          <a:p>
            <a:pPr lvl="3"/>
            <a:r>
              <a:rPr lang="en-GB" altLang="de-DE" smtClean="0"/>
              <a:t>Vierte Ebene</a:t>
            </a:r>
          </a:p>
          <a:p>
            <a:pPr lvl="4"/>
            <a:r>
              <a:rPr lang="en-GB" altLang="de-DE" smtClean="0"/>
              <a:t>Fünfte Ebene</a:t>
            </a:r>
          </a:p>
        </p:txBody>
      </p:sp>
      <p:sp>
        <p:nvSpPr>
          <p:cNvPr id="1029" name="Rectangle 8"/>
          <p:cNvSpPr>
            <a:spLocks noChangeArrowheads="1"/>
          </p:cNvSpPr>
          <p:nvPr/>
        </p:nvSpPr>
        <p:spPr bwMode="auto">
          <a:xfrm>
            <a:off x="0" y="6642100"/>
            <a:ext cx="9144000" cy="215900"/>
          </a:xfrm>
          <a:prstGeom prst="rect">
            <a:avLst/>
          </a:prstGeom>
          <a:gradFill rotWithShape="1">
            <a:gsLst>
              <a:gs pos="0">
                <a:srgbClr val="777777"/>
              </a:gs>
              <a:gs pos="100000">
                <a:srgbClr val="353535"/>
              </a:gs>
            </a:gsLst>
            <a:lin ang="0" scaled="1"/>
          </a:gradFill>
          <a:ln>
            <a:noFill/>
          </a:ln>
          <a:effectLst/>
          <a:extLs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wrap="none" anchor="ctr"/>
          <a:lstStyle>
            <a:lvl1pPr>
              <a:defRPr sz="2400">
                <a:solidFill>
                  <a:schemeClr val="tx1"/>
                </a:solidFill>
                <a:latin typeface="Times" pitchFamily="18" charset="0"/>
              </a:defRPr>
            </a:lvl1pPr>
            <a:lvl2pPr marL="742950" indent="-285750">
              <a:defRPr sz="2400">
                <a:solidFill>
                  <a:schemeClr val="tx1"/>
                </a:solidFill>
                <a:latin typeface="Times" pitchFamily="18" charset="0"/>
              </a:defRPr>
            </a:lvl2pPr>
            <a:lvl3pPr marL="1143000" indent="-228600">
              <a:defRPr sz="2400">
                <a:solidFill>
                  <a:schemeClr val="tx1"/>
                </a:solidFill>
                <a:latin typeface="Times" pitchFamily="18" charset="0"/>
              </a:defRPr>
            </a:lvl3pPr>
            <a:lvl4pPr marL="1600200" indent="-228600">
              <a:defRPr sz="2400">
                <a:solidFill>
                  <a:schemeClr val="tx1"/>
                </a:solidFill>
                <a:latin typeface="Times" pitchFamily="18" charset="0"/>
              </a:defRPr>
            </a:lvl4pPr>
            <a:lvl5pPr marL="2057400" indent="-228600">
              <a:defRPr sz="2400">
                <a:solidFill>
                  <a:schemeClr val="tx1"/>
                </a:solidFill>
                <a:latin typeface="Times" pitchFamily="18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 sz="2400">
                <a:solidFill>
                  <a:schemeClr val="tx1"/>
                </a:solidFill>
                <a:latin typeface="Times" pitchFamily="18" charset="0"/>
              </a:defRPr>
            </a:lvl9pPr>
          </a:lstStyle>
          <a:p>
            <a:pPr algn="ctr" eaLnBrk="1" hangingPunct="1">
              <a:spcBef>
                <a:spcPct val="20000"/>
              </a:spcBef>
              <a:buClr>
                <a:srgbClr val="52ADE7"/>
              </a:buClr>
              <a:buFont typeface="Wingdings" pitchFamily="2" charset="2"/>
              <a:buNone/>
              <a:defRPr/>
            </a:pPr>
            <a:endParaRPr lang="en-GB" altLang="de-DE" sz="3000" smtClean="0">
              <a:latin typeface="Arial" charset="0"/>
            </a:endParaRPr>
          </a:p>
        </p:txBody>
      </p:sp>
      <p:pic>
        <p:nvPicPr>
          <p:cNvPr id="1030" name="Picture 37"/>
          <p:cNvPicPr>
            <a:picLocks noChangeArrowheads="1"/>
          </p:cNvPicPr>
          <p:nvPr userDrawn="1"/>
        </p:nvPicPr>
        <p:blipFill>
          <a:blip r:embed="rId1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0" y="0"/>
            <a:ext cx="9140825" cy="593725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pic>
        <p:nvPicPr>
          <p:cNvPr id="1031" name="Picture 41" descr="ethlogo_w"/>
          <p:cNvPicPr>
            <a:picLocks noChangeAspect="1" noChangeArrowheads="1"/>
          </p:cNvPicPr>
          <p:nvPr userDrawn="1"/>
        </p:nvPicPr>
        <p:blipFill>
          <a:blip r:embed="rId14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66675" y="57150"/>
            <a:ext cx="1917700" cy="49371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4D4D4D">
                    <a:alpha val="27058"/>
                  </a:srgbClr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066" name="Rectangle 42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6972300" y="6572250"/>
            <a:ext cx="2133600" cy="47625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sz="1400">
                <a:solidFill>
                  <a:schemeClr val="bg1"/>
                </a:solidFill>
                <a:latin typeface="Arial" pitchFamily="34" charset="0"/>
              </a:defRPr>
            </a:lvl1pPr>
          </a:lstStyle>
          <a:p>
            <a:pPr>
              <a:defRPr/>
            </a:pPr>
            <a:fld id="{4DC8EDAB-3FDF-4D07-96DD-9FEC8F39A3A3}" type="slidenum">
              <a:rPr lang="de-CH"/>
              <a:pPr>
                <a:defRPr/>
              </a:pPr>
              <a:t>‹Nr.›</a:t>
            </a:fld>
            <a:endParaRPr lang="de-CH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803" r:id="rId1"/>
    <p:sldLayoutId id="2147483793" r:id="rId2"/>
    <p:sldLayoutId id="2147483794" r:id="rId3"/>
    <p:sldLayoutId id="2147483795" r:id="rId4"/>
    <p:sldLayoutId id="2147483796" r:id="rId5"/>
    <p:sldLayoutId id="2147483797" r:id="rId6"/>
    <p:sldLayoutId id="2147483798" r:id="rId7"/>
    <p:sldLayoutId id="2147483799" r:id="rId8"/>
    <p:sldLayoutId id="2147483800" r:id="rId9"/>
    <p:sldLayoutId id="2147483801" r:id="rId10"/>
    <p:sldLayoutId id="2147483802" r:id="rId11"/>
  </p:sldLayoutIdLst>
  <p:hf hdr="0" ftr="0" dt="0"/>
  <p:txStyles>
    <p:titleStyle>
      <a:lvl1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ITC Avant Garde Std Bk" pitchFamily="34" charset="0"/>
        </a:defRPr>
      </a:lvl2pPr>
      <a:lvl3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ITC Avant Garde Std Bk" pitchFamily="34" charset="0"/>
        </a:defRPr>
      </a:lvl3pPr>
      <a:lvl4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ITC Avant Garde Std Bk" pitchFamily="34" charset="0"/>
        </a:defRPr>
      </a:lvl4pPr>
      <a:lvl5pPr algn="l" rtl="0" eaLnBrk="0" fontAlgn="base" hangingPunct="0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ITC Avant Garde Std Bk" pitchFamily="34" charset="0"/>
        </a:defRPr>
      </a:lvl5pPr>
      <a:lvl6pPr marL="457200" algn="l" rtl="0" fontAlgn="base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ITC Avant Garde Std Bk" pitchFamily="34" charset="0"/>
        </a:defRPr>
      </a:lvl6pPr>
      <a:lvl7pPr marL="914400" algn="l" rtl="0" fontAlgn="base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ITC Avant Garde Std Bk" pitchFamily="34" charset="0"/>
        </a:defRPr>
      </a:lvl7pPr>
      <a:lvl8pPr marL="1371600" algn="l" rtl="0" fontAlgn="base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ITC Avant Garde Std Bk" pitchFamily="34" charset="0"/>
        </a:defRPr>
      </a:lvl8pPr>
      <a:lvl9pPr marL="1828800" algn="l" rtl="0" fontAlgn="base">
        <a:lnSpc>
          <a:spcPts val="3800"/>
        </a:lnSpc>
        <a:spcBef>
          <a:spcPct val="0"/>
        </a:spcBef>
        <a:spcAft>
          <a:spcPct val="0"/>
        </a:spcAft>
        <a:defRPr sz="2800" b="1">
          <a:solidFill>
            <a:srgbClr val="5F5F5F"/>
          </a:solidFill>
          <a:latin typeface="ITC Avant Garde Std Bk" pitchFamily="34" charset="0"/>
        </a:defRPr>
      </a:lvl9pPr>
    </p:titleStyle>
    <p:bodyStyle>
      <a:lvl1pPr marL="342900" indent="-342900" algn="l" rtl="0" eaLnBrk="0" fontAlgn="base" hangingPunct="0">
        <a:lnSpc>
          <a:spcPts val="4000"/>
        </a:lnSpc>
        <a:spcBef>
          <a:spcPts val="800"/>
        </a:spcBef>
        <a:spcAft>
          <a:spcPct val="0"/>
        </a:spcAft>
        <a:buClr>
          <a:srgbClr val="5F5F5F"/>
        </a:buClr>
        <a:buSzPct val="110000"/>
        <a:buFont typeface="Wingdings" pitchFamily="2" charset="2"/>
        <a:buChar char="§"/>
        <a:defRPr sz="24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lnSpc>
          <a:spcPts val="3200"/>
        </a:lnSpc>
        <a:spcBef>
          <a:spcPts val="400"/>
        </a:spcBef>
        <a:spcAft>
          <a:spcPct val="0"/>
        </a:spcAft>
        <a:buClr>
          <a:srgbClr val="FF0000"/>
        </a:buClr>
        <a:buSzPct val="80000"/>
        <a:buFont typeface="Wingdings" pitchFamily="2" charset="2"/>
        <a:buChar char="§"/>
        <a:defRPr sz="2000">
          <a:solidFill>
            <a:schemeClr val="tx1"/>
          </a:solidFill>
          <a:latin typeface="+mn-lt"/>
        </a:defRPr>
      </a:lvl2pPr>
      <a:lvl3pPr marL="1143000" indent="-228600" algn="l" rtl="0" eaLnBrk="0" fontAlgn="base" hangingPunct="0">
        <a:lnSpc>
          <a:spcPts val="2400"/>
        </a:lnSpc>
        <a:spcBef>
          <a:spcPts val="400"/>
        </a:spcBef>
        <a:spcAft>
          <a:spcPct val="0"/>
        </a:spcAft>
        <a:buChar char="-"/>
        <a:defRPr>
          <a:solidFill>
            <a:schemeClr val="tx1"/>
          </a:solidFill>
          <a:latin typeface="+mn-lt"/>
        </a:defRPr>
      </a:lvl3pPr>
      <a:lvl4pPr marL="1600200" indent="-228600" algn="l" rtl="0" eaLnBrk="0" fontAlgn="base" hangingPunct="0">
        <a:lnSpc>
          <a:spcPts val="1800"/>
        </a:lnSpc>
        <a:spcBef>
          <a:spcPts val="400"/>
        </a:spcBef>
        <a:spcAft>
          <a:spcPct val="0"/>
        </a:spcAft>
        <a:buFont typeface="Times" pitchFamily="18" charset="0"/>
        <a:buChar char="•"/>
        <a:defRPr sz="1400">
          <a:solidFill>
            <a:schemeClr val="tx1"/>
          </a:solidFill>
          <a:latin typeface="+mn-lt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SzPct val="60000"/>
        <a:buChar char="º"/>
        <a:defRPr sz="1200">
          <a:solidFill>
            <a:schemeClr val="tx1"/>
          </a:solidFill>
          <a:latin typeface="+mn-lt"/>
        </a:defRPr>
      </a:lvl5pPr>
      <a:lvl6pPr marL="2514600" indent="-228600" algn="l" rtl="0" fontAlgn="base">
        <a:spcBef>
          <a:spcPct val="20000"/>
        </a:spcBef>
        <a:spcAft>
          <a:spcPct val="0"/>
        </a:spcAft>
        <a:buSzPct val="60000"/>
        <a:buChar char="º"/>
        <a:defRPr sz="1200">
          <a:solidFill>
            <a:schemeClr val="tx1"/>
          </a:solidFill>
          <a:latin typeface="+mn-lt"/>
        </a:defRPr>
      </a:lvl6pPr>
      <a:lvl7pPr marL="2971800" indent="-228600" algn="l" rtl="0" fontAlgn="base">
        <a:spcBef>
          <a:spcPct val="20000"/>
        </a:spcBef>
        <a:spcAft>
          <a:spcPct val="0"/>
        </a:spcAft>
        <a:buSzPct val="60000"/>
        <a:buChar char="º"/>
        <a:defRPr sz="1200">
          <a:solidFill>
            <a:schemeClr val="tx1"/>
          </a:solidFill>
          <a:latin typeface="+mn-lt"/>
        </a:defRPr>
      </a:lvl7pPr>
      <a:lvl8pPr marL="3429000" indent="-228600" algn="l" rtl="0" fontAlgn="base">
        <a:spcBef>
          <a:spcPct val="20000"/>
        </a:spcBef>
        <a:spcAft>
          <a:spcPct val="0"/>
        </a:spcAft>
        <a:buSzPct val="60000"/>
        <a:buChar char="º"/>
        <a:defRPr sz="1200">
          <a:solidFill>
            <a:schemeClr val="tx1"/>
          </a:solidFill>
          <a:latin typeface="+mn-lt"/>
        </a:defRPr>
      </a:lvl8pPr>
      <a:lvl9pPr marL="3886200" indent="-228600" algn="l" rtl="0" fontAlgn="base">
        <a:spcBef>
          <a:spcPct val="20000"/>
        </a:spcBef>
        <a:spcAft>
          <a:spcPct val="0"/>
        </a:spcAft>
        <a:buSzPct val="60000"/>
        <a:buChar char="º"/>
        <a:defRPr sz="1200">
          <a:solidFill>
            <a:schemeClr val="tx1"/>
          </a:solidFill>
          <a:latin typeface="+mn-lt"/>
        </a:defRPr>
      </a:lvl9pPr>
    </p:bodyStyle>
    <p:otherStyle>
      <a:defPPr>
        <a:defRPr lang="de-DE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4" name="Rectangle 43"/>
          <p:cNvSpPr>
            <a:spLocks noGrp="1" noChangeArrowheads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lnSpc>
                <a:spcPts val="4000"/>
              </a:lnSpc>
              <a:spcBef>
                <a:spcPts val="800"/>
              </a:spcBef>
              <a:buClr>
                <a:srgbClr val="5F5F5F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Swis721 BT" pitchFamily="34" charset="0"/>
              </a:defRPr>
            </a:lvl1pPr>
            <a:lvl2pPr marL="742950" indent="-285750">
              <a:lnSpc>
                <a:spcPts val="3200"/>
              </a:lnSpc>
              <a:spcBef>
                <a:spcPts val="400"/>
              </a:spcBef>
              <a:buClr>
                <a:srgbClr val="FF0000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Swis721 BT" pitchFamily="34" charset="0"/>
              </a:defRPr>
            </a:lvl2pPr>
            <a:lvl3pPr marL="1143000" indent="-228600">
              <a:lnSpc>
                <a:spcPts val="2400"/>
              </a:lnSpc>
              <a:spcBef>
                <a:spcPts val="400"/>
              </a:spcBef>
              <a:buChar char="-"/>
              <a:defRPr>
                <a:solidFill>
                  <a:schemeClr val="tx1"/>
                </a:solidFill>
                <a:latin typeface="Swis721 BT" pitchFamily="34" charset="0"/>
              </a:defRPr>
            </a:lvl3pPr>
            <a:lvl4pPr marL="1600200" indent="-228600">
              <a:lnSpc>
                <a:spcPts val="1800"/>
              </a:lnSpc>
              <a:spcBef>
                <a:spcPts val="4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Swis721 BT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B7D4976E-D24F-4C01-9E59-602286F0F79F}" type="slidenum">
              <a:rPr lang="de-CH" altLang="de-DE" sz="1400" smtClean="0">
                <a:solidFill>
                  <a:schemeClr val="bg1"/>
                </a:solidFill>
                <a:latin typeface="Arial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1</a:t>
            </a:fld>
            <a:endParaRPr lang="de-CH" altLang="de-DE" sz="1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075" name="Rectangle 2"/>
          <p:cNvSpPr>
            <a:spLocks noGrp="1" noChangeArrowheads="1"/>
          </p:cNvSpPr>
          <p:nvPr>
            <p:ph type="ctrTitle"/>
          </p:nvPr>
        </p:nvSpPr>
        <p:spPr>
          <a:xfrm>
            <a:off x="409575" y="1338263"/>
            <a:ext cx="8305800" cy="584200"/>
          </a:xfrm>
          <a:noFill/>
        </p:spPr>
        <p:txBody>
          <a:bodyPr/>
          <a:lstStyle/>
          <a:p>
            <a:pPr algn="ctr" eaLnBrk="1" hangingPunct="1">
              <a:lnSpc>
                <a:spcPct val="100000"/>
              </a:lnSpc>
            </a:pPr>
            <a:r>
              <a:rPr lang="en-US" altLang="de-DE" smtClean="0">
                <a:solidFill>
                  <a:schemeClr val="accent2"/>
                </a:solidFill>
              </a:rPr>
              <a:t>3</a:t>
            </a:r>
            <a:r>
              <a:rPr lang="en-US" altLang="de-DE" baseline="30000" smtClean="0">
                <a:solidFill>
                  <a:schemeClr val="accent2"/>
                </a:solidFill>
              </a:rPr>
              <a:t>rd</a:t>
            </a:r>
            <a:r>
              <a:rPr lang="en-US" altLang="de-DE" smtClean="0">
                <a:solidFill>
                  <a:schemeClr val="accent2"/>
                </a:solidFill>
              </a:rPr>
              <a:t> international workshop on</a:t>
            </a:r>
            <a:br>
              <a:rPr lang="en-US" altLang="de-DE" smtClean="0">
                <a:solidFill>
                  <a:schemeClr val="accent2"/>
                </a:solidFill>
              </a:rPr>
            </a:br>
            <a:r>
              <a:rPr lang="en-US" altLang="de-DE" smtClean="0">
                <a:solidFill>
                  <a:schemeClr val="accent2"/>
                </a:solidFill>
              </a:rPr>
              <a:t>"Explosive spalling of concrete structures"</a:t>
            </a:r>
            <a:endParaRPr lang="de-CH" altLang="de-DE" smtClean="0">
              <a:solidFill>
                <a:schemeClr val="accent2"/>
              </a:solidFill>
            </a:endParaRPr>
          </a:p>
        </p:txBody>
      </p:sp>
      <p:sp>
        <p:nvSpPr>
          <p:cNvPr id="3076" name="Text Box 9"/>
          <p:cNvSpPr txBox="1">
            <a:spLocks noChangeArrowheads="1"/>
          </p:cNvSpPr>
          <p:nvPr/>
        </p:nvSpPr>
        <p:spPr bwMode="auto">
          <a:xfrm>
            <a:off x="477838" y="4543425"/>
            <a:ext cx="8188325" cy="658813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ts val="4000"/>
              </a:lnSpc>
              <a:spcBef>
                <a:spcPts val="800"/>
              </a:spcBef>
              <a:buClr>
                <a:srgbClr val="5F5F5F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Swis721 BT" pitchFamily="34" charset="0"/>
              </a:defRPr>
            </a:lvl1pPr>
            <a:lvl2pPr marL="742950" indent="-285750">
              <a:lnSpc>
                <a:spcPts val="3200"/>
              </a:lnSpc>
              <a:spcBef>
                <a:spcPts val="400"/>
              </a:spcBef>
              <a:buClr>
                <a:srgbClr val="FF0000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Swis721 BT" pitchFamily="34" charset="0"/>
              </a:defRPr>
            </a:lvl2pPr>
            <a:lvl3pPr marL="1143000" indent="-228600">
              <a:lnSpc>
                <a:spcPts val="2400"/>
              </a:lnSpc>
              <a:spcBef>
                <a:spcPts val="400"/>
              </a:spcBef>
              <a:buChar char="-"/>
              <a:defRPr>
                <a:solidFill>
                  <a:schemeClr val="tx1"/>
                </a:solidFill>
                <a:latin typeface="Swis721 BT" pitchFamily="34" charset="0"/>
              </a:defRPr>
            </a:lvl3pPr>
            <a:lvl4pPr marL="1600200" indent="-228600">
              <a:lnSpc>
                <a:spcPts val="1800"/>
              </a:lnSpc>
              <a:spcBef>
                <a:spcPts val="4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Swis721 BT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de-DE" sz="1600"/>
          </a:p>
          <a:p>
            <a:pPr algn="ctr"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altLang="de-DE" sz="1600"/>
              <a:t>Eike Klingsch  -  ETH Zurich, Switzerland  - Institute of Structural Engineering</a:t>
            </a:r>
          </a:p>
        </p:txBody>
      </p:sp>
      <p:sp>
        <p:nvSpPr>
          <p:cNvPr id="3077" name="Text Box 11"/>
          <p:cNvSpPr txBox="1">
            <a:spLocks noChangeArrowheads="1"/>
          </p:cNvSpPr>
          <p:nvPr/>
        </p:nvSpPr>
        <p:spPr bwMode="auto">
          <a:xfrm>
            <a:off x="885825" y="3257550"/>
            <a:ext cx="7337425" cy="153828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>
            <a:spAutoFit/>
          </a:bodyPr>
          <a:lstStyle>
            <a:lvl1pPr>
              <a:lnSpc>
                <a:spcPts val="4000"/>
              </a:lnSpc>
              <a:spcBef>
                <a:spcPts val="800"/>
              </a:spcBef>
              <a:buClr>
                <a:srgbClr val="5F5F5F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Swis721 BT" pitchFamily="34" charset="0"/>
              </a:defRPr>
            </a:lvl1pPr>
            <a:lvl2pPr marL="742950" indent="-285750">
              <a:lnSpc>
                <a:spcPts val="3200"/>
              </a:lnSpc>
              <a:spcBef>
                <a:spcPts val="400"/>
              </a:spcBef>
              <a:buClr>
                <a:srgbClr val="FF0000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Swis721 BT" pitchFamily="34" charset="0"/>
              </a:defRPr>
            </a:lvl2pPr>
            <a:lvl3pPr marL="1143000" indent="-228600">
              <a:lnSpc>
                <a:spcPts val="2400"/>
              </a:lnSpc>
              <a:spcBef>
                <a:spcPts val="400"/>
              </a:spcBef>
              <a:buChar char="-"/>
              <a:defRPr>
                <a:solidFill>
                  <a:schemeClr val="tx1"/>
                </a:solidFill>
                <a:latin typeface="Swis721 BT" pitchFamily="34" charset="0"/>
              </a:defRPr>
            </a:lvl3pPr>
            <a:lvl4pPr marL="1600200" indent="-228600">
              <a:lnSpc>
                <a:spcPts val="1800"/>
              </a:lnSpc>
              <a:spcBef>
                <a:spcPts val="4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Swis721 BT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9pPr>
          </a:lstStyle>
          <a:p>
            <a:pPr algn="ctr"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endParaRPr lang="en-US" altLang="de-DE" sz="2000" b="1" dirty="0"/>
          </a:p>
          <a:p>
            <a:pPr algn="ctr" eaLnBrk="1" hangingPunct="1">
              <a:lnSpc>
                <a:spcPct val="100000"/>
              </a:lnSpc>
              <a:spcBef>
                <a:spcPct val="30000"/>
              </a:spcBef>
              <a:buClrTx/>
              <a:buSzTx/>
              <a:buFontTx/>
              <a:buNone/>
            </a:pPr>
            <a:r>
              <a:rPr lang="en-US" altLang="de-DE" sz="2000" b="1" dirty="0"/>
              <a:t> </a:t>
            </a:r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dirty="0"/>
              <a:t>Paris, France</a:t>
            </a:r>
            <a:endParaRPr lang="en-US" altLang="de-DE" b="1" dirty="0"/>
          </a:p>
          <a:p>
            <a:pPr algn="ctr" eaLnBrk="1" hangingPunct="1"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r>
              <a:rPr lang="en-US" altLang="de-DE" dirty="0"/>
              <a:t>Wednesday, </a:t>
            </a:r>
            <a:r>
              <a:rPr lang="en-US" altLang="de-DE" dirty="0" smtClean="0"/>
              <a:t>September 26</a:t>
            </a:r>
            <a:r>
              <a:rPr lang="en-US" altLang="de-DE" baseline="30000" dirty="0" smtClean="0"/>
              <a:t>th</a:t>
            </a:r>
            <a:r>
              <a:rPr lang="en-US" altLang="de-DE" dirty="0" smtClean="0"/>
              <a:t> </a:t>
            </a:r>
            <a:r>
              <a:rPr lang="en-US" altLang="de-DE" dirty="0"/>
              <a:t>2013</a:t>
            </a:r>
            <a:endParaRPr lang="en-US" altLang="de-DE" i="1" dirty="0">
              <a:latin typeface="Arial" charset="0"/>
            </a:endParaRPr>
          </a:p>
        </p:txBody>
      </p:sp>
      <p:pic>
        <p:nvPicPr>
          <p:cNvPr id="3078" name="Picture 6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7813675" y="387350"/>
            <a:ext cx="1085850" cy="9525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</p:pic>
      <p:sp>
        <p:nvSpPr>
          <p:cNvPr id="7" name="Rectangle 2"/>
          <p:cNvSpPr txBox="1">
            <a:spLocks noChangeArrowheads="1"/>
          </p:cNvSpPr>
          <p:nvPr/>
        </p:nvSpPr>
        <p:spPr bwMode="auto">
          <a:xfrm>
            <a:off x="419100" y="2381250"/>
            <a:ext cx="8305800" cy="584200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 lIns="0" tIns="0" rIns="0" bIns="0"/>
          <a:lstStyle>
            <a:lvl1pPr algn="l" rtl="0" eaLnBrk="0" fontAlgn="base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5F5F5F"/>
                </a:solidFill>
                <a:latin typeface="+mj-lt"/>
                <a:ea typeface="+mj-ea"/>
                <a:cs typeface="+mj-cs"/>
              </a:defRPr>
            </a:lvl1pPr>
            <a:lvl2pPr algn="l" rtl="0" eaLnBrk="0" fontAlgn="base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5F5F5F"/>
                </a:solidFill>
                <a:latin typeface="ITC Avant Garde Std Bk" pitchFamily="34" charset="0"/>
              </a:defRPr>
            </a:lvl2pPr>
            <a:lvl3pPr algn="l" rtl="0" eaLnBrk="0" fontAlgn="base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5F5F5F"/>
                </a:solidFill>
                <a:latin typeface="ITC Avant Garde Std Bk" pitchFamily="34" charset="0"/>
              </a:defRPr>
            </a:lvl3pPr>
            <a:lvl4pPr algn="l" rtl="0" eaLnBrk="0" fontAlgn="base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5F5F5F"/>
                </a:solidFill>
                <a:latin typeface="ITC Avant Garde Std Bk" pitchFamily="34" charset="0"/>
              </a:defRPr>
            </a:lvl4pPr>
            <a:lvl5pPr algn="l" rtl="0" eaLnBrk="0" fontAlgn="base" hangingPunct="0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5F5F5F"/>
                </a:solidFill>
                <a:latin typeface="ITC Avant Garde Std Bk" pitchFamily="34" charset="0"/>
              </a:defRPr>
            </a:lvl5pPr>
            <a:lvl6pPr marL="457200" algn="l" rtl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5F5F5F"/>
                </a:solidFill>
                <a:latin typeface="ITC Avant Garde Std Bk" pitchFamily="34" charset="0"/>
              </a:defRPr>
            </a:lvl6pPr>
            <a:lvl7pPr marL="914400" algn="l" rtl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5F5F5F"/>
                </a:solidFill>
                <a:latin typeface="ITC Avant Garde Std Bk" pitchFamily="34" charset="0"/>
              </a:defRPr>
            </a:lvl7pPr>
            <a:lvl8pPr marL="1371600" algn="l" rtl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5F5F5F"/>
                </a:solidFill>
                <a:latin typeface="ITC Avant Garde Std Bk" pitchFamily="34" charset="0"/>
              </a:defRPr>
            </a:lvl8pPr>
            <a:lvl9pPr marL="1828800" algn="l" rtl="0" fontAlgn="base">
              <a:lnSpc>
                <a:spcPts val="3800"/>
              </a:lnSpc>
              <a:spcBef>
                <a:spcPct val="0"/>
              </a:spcBef>
              <a:spcAft>
                <a:spcPct val="0"/>
              </a:spcAft>
              <a:defRPr sz="2800" b="1">
                <a:solidFill>
                  <a:srgbClr val="5F5F5F"/>
                </a:solidFill>
                <a:latin typeface="ITC Avant Garde Std Bk" pitchFamily="34" charset="0"/>
              </a:defRPr>
            </a:lvl9pPr>
          </a:lstStyle>
          <a:p>
            <a:pPr algn="ctr" eaLnBrk="1" hangingPunct="1">
              <a:lnSpc>
                <a:spcPct val="150000"/>
              </a:lnSpc>
              <a:defRPr/>
            </a:pPr>
            <a:r>
              <a:rPr lang="en-US" altLang="de-DE" kern="0" dirty="0" smtClean="0">
                <a:solidFill>
                  <a:schemeClr val="accent2"/>
                </a:solidFill>
              </a:rPr>
              <a:t>activities of the </a:t>
            </a:r>
            <a:r>
              <a:rPr lang="en-US" altLang="de-DE" i="1" kern="0" dirty="0" smtClean="0">
                <a:solidFill>
                  <a:schemeClr val="accent2"/>
                </a:solidFill>
              </a:rPr>
              <a:t>fib </a:t>
            </a:r>
            <a:r>
              <a:rPr lang="en-US" altLang="de-DE" kern="0" dirty="0" smtClean="0">
                <a:solidFill>
                  <a:schemeClr val="accent2"/>
                </a:solidFill>
              </a:rPr>
              <a:t>T.G. 4.3. </a:t>
            </a:r>
            <a:br>
              <a:rPr lang="en-US" altLang="de-DE" kern="0" dirty="0" smtClean="0">
                <a:solidFill>
                  <a:schemeClr val="accent2"/>
                </a:solidFill>
              </a:rPr>
            </a:br>
            <a:r>
              <a:rPr lang="en-US" altLang="de-DE" kern="0" dirty="0" smtClean="0">
                <a:solidFill>
                  <a:schemeClr val="accent2"/>
                </a:solidFill>
              </a:rPr>
              <a:t>"Fire Design of Concrete Structures"</a:t>
            </a:r>
            <a:endParaRPr lang="de-CH" altLang="de-DE" kern="0" dirty="0" smtClean="0">
              <a:solidFill>
                <a:schemeClr val="accent2"/>
              </a:solidFill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C53CB-79D1-47AC-B9AB-0964D28A1FAF}" type="slidenum">
              <a:rPr lang="de-CH" smtClean="0"/>
              <a:pPr>
                <a:defRPr/>
              </a:pPr>
              <a:t>10</a:t>
            </a:fld>
            <a:endParaRPr lang="de-CH"/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88900" y="758825"/>
            <a:ext cx="8461334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fib 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T.G. 8.11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. "Fire resistant concretes 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for tunnels"</a:t>
            </a:r>
            <a:endParaRPr lang="en-US" b="1" i="1" dirty="0">
              <a:solidFill>
                <a:schemeClr val="accent2"/>
              </a:solidFill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The T.G. 8.11. will not deliver an own </a:t>
            </a:r>
            <a:r>
              <a:rPr lang="en-US" sz="1800" dirty="0" smtClean="0">
                <a:latin typeface="Arial" charset="0"/>
              </a:rPr>
              <a:t>bulletin</a:t>
            </a: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Practical advice for engineers, authorities, consultants…</a:t>
            </a: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Contribution towards T.G. 4.3.</a:t>
            </a: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Recent meetings: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Tokyo (2013 – informal)</a:t>
            </a:r>
          </a:p>
        </p:txBody>
      </p:sp>
      <p:sp>
        <p:nvSpPr>
          <p:cNvPr id="3" name="Textfeld 2"/>
          <p:cNvSpPr txBox="1"/>
          <p:nvPr/>
        </p:nvSpPr>
        <p:spPr>
          <a:xfrm>
            <a:off x="451275" y="1413159"/>
            <a:ext cx="8217711" cy="1643527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en-US" sz="1800" b="1" dirty="0" smtClean="0">
                <a:latin typeface="Arial" charset="0"/>
              </a:rPr>
              <a:t>Scope of </a:t>
            </a:r>
            <a:r>
              <a:rPr lang="en-US" sz="1800" b="1" dirty="0">
                <a:latin typeface="Arial" charset="0"/>
              </a:rPr>
              <a:t>W.P.:</a:t>
            </a:r>
          </a:p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Provision </a:t>
            </a:r>
            <a:r>
              <a:rPr lang="en-US" sz="1800" dirty="0">
                <a:latin typeface="Arial" charset="0"/>
              </a:rPr>
              <a:t>on concrete technological fundamentals for the design of fire resistant concretes and cementitious composites.</a:t>
            </a:r>
          </a:p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Collection of test results</a:t>
            </a:r>
          </a:p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Specifications </a:t>
            </a:r>
            <a:r>
              <a:rPr lang="en-US" sz="1800" dirty="0">
                <a:latin typeface="Arial" charset="0"/>
              </a:rPr>
              <a:t>and </a:t>
            </a:r>
            <a:r>
              <a:rPr lang="en-US" sz="1800" dirty="0" smtClean="0">
                <a:latin typeface="Arial" charset="0"/>
              </a:rPr>
              <a:t>models</a:t>
            </a:r>
            <a:endParaRPr 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212744214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C53CB-79D1-47AC-B9AB-0964D28A1FAF}" type="slidenum">
              <a:rPr lang="de-CH" smtClean="0"/>
              <a:pPr>
                <a:defRPr/>
              </a:pPr>
              <a:t>2</a:t>
            </a:fld>
            <a:endParaRPr lang="de-CH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88900" y="758825"/>
            <a:ext cx="90551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fib 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"</a:t>
            </a:r>
            <a:r>
              <a:rPr lang="en-US" b="1" i="1" dirty="0" err="1" smtClean="0">
                <a:solidFill>
                  <a:schemeClr val="accent2"/>
                </a:solidFill>
                <a:latin typeface="Arial" charset="0"/>
              </a:rPr>
              <a:t>fédération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 </a:t>
            </a:r>
            <a:r>
              <a:rPr lang="en-US" b="1" i="1" dirty="0" err="1">
                <a:solidFill>
                  <a:schemeClr val="accent2"/>
                </a:solidFill>
                <a:latin typeface="Arial" charset="0"/>
              </a:rPr>
              <a:t>internationale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 du </a:t>
            </a:r>
            <a:r>
              <a:rPr lang="en-US" b="1" i="1" dirty="0" err="1">
                <a:solidFill>
                  <a:schemeClr val="accent2"/>
                </a:solidFill>
                <a:latin typeface="Arial" charset="0"/>
              </a:rPr>
              <a:t>béton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"</a:t>
            </a:r>
            <a:endParaRPr lang="en-US" b="1" i="1" dirty="0">
              <a:solidFill>
                <a:schemeClr val="accent2"/>
              </a:solidFill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Founded as </a:t>
            </a:r>
            <a:r>
              <a:rPr lang="en-US" sz="1800" dirty="0" smtClean="0">
                <a:latin typeface="Arial" charset="0"/>
              </a:rPr>
              <a:t>CEB </a:t>
            </a:r>
            <a:r>
              <a:rPr lang="en-US" sz="1800" dirty="0" smtClean="0">
                <a:latin typeface="Arial" charset="0"/>
              </a:rPr>
              <a:t>and FIP in </a:t>
            </a:r>
            <a:r>
              <a:rPr lang="en-US" sz="1800" dirty="0" smtClean="0">
                <a:latin typeface="Arial" charset="0"/>
              </a:rPr>
              <a:t>1952</a:t>
            </a:r>
            <a:endParaRPr lang="en-US" sz="1800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Merged to </a:t>
            </a:r>
            <a:r>
              <a:rPr lang="en-US" sz="1800" i="1" dirty="0" smtClean="0">
                <a:latin typeface="Arial" charset="0"/>
              </a:rPr>
              <a:t>fib</a:t>
            </a:r>
            <a:r>
              <a:rPr lang="en-US" sz="1800" dirty="0" smtClean="0">
                <a:latin typeface="Arial" charset="0"/>
              </a:rPr>
              <a:t> in </a:t>
            </a:r>
            <a:r>
              <a:rPr lang="en-US" sz="1800" dirty="0" smtClean="0">
                <a:latin typeface="Arial" charset="0"/>
              </a:rPr>
              <a:t>1998 as non-profit organization</a:t>
            </a:r>
            <a:endParaRPr lang="en-US" sz="1800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>
                <a:latin typeface="Arial" charset="0"/>
              </a:rPr>
              <a:t>Based at EPFL Lausanne in Switzerland</a:t>
            </a:r>
          </a:p>
          <a:p>
            <a:pPr marL="714375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About 10 commissions and 8 additional special activities groups </a:t>
            </a: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Advancing </a:t>
            </a:r>
            <a:r>
              <a:rPr lang="en-US" sz="1800" dirty="0">
                <a:latin typeface="Arial" charset="0"/>
              </a:rPr>
              <a:t>the technical, economic, aesthetic and environmental performance of concrete structures worldwide.</a:t>
            </a:r>
            <a:endParaRPr lang="en-US" sz="1800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Development of Model code (MC 1990 + MC 2010)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fib is providing general models towards standards</a:t>
            </a: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Fib provides bulletins for practical advice</a:t>
            </a: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Bulletin 38 </a:t>
            </a:r>
            <a:r>
              <a:rPr lang="en-US" sz="1800" dirty="0" smtClean="0">
                <a:latin typeface="Arial" charset="0"/>
              </a:rPr>
              <a:t>(2007) + </a:t>
            </a:r>
            <a:r>
              <a:rPr lang="en-US" sz="1800" dirty="0" smtClean="0">
                <a:latin typeface="Arial" charset="0"/>
              </a:rPr>
              <a:t>46 (2008)</a:t>
            </a: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714375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b="1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71946640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098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lnSpc>
                <a:spcPts val="4000"/>
              </a:lnSpc>
              <a:spcBef>
                <a:spcPts val="800"/>
              </a:spcBef>
              <a:buClr>
                <a:srgbClr val="5F5F5F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Swis721 BT" pitchFamily="34" charset="0"/>
              </a:defRPr>
            </a:lvl1pPr>
            <a:lvl2pPr marL="742950" indent="-285750">
              <a:lnSpc>
                <a:spcPts val="3200"/>
              </a:lnSpc>
              <a:spcBef>
                <a:spcPts val="400"/>
              </a:spcBef>
              <a:buClr>
                <a:srgbClr val="FF0000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Swis721 BT" pitchFamily="34" charset="0"/>
              </a:defRPr>
            </a:lvl2pPr>
            <a:lvl3pPr marL="1143000" indent="-228600">
              <a:lnSpc>
                <a:spcPts val="2400"/>
              </a:lnSpc>
              <a:spcBef>
                <a:spcPts val="400"/>
              </a:spcBef>
              <a:buChar char="-"/>
              <a:defRPr>
                <a:solidFill>
                  <a:schemeClr val="tx1"/>
                </a:solidFill>
                <a:latin typeface="Swis721 BT" pitchFamily="34" charset="0"/>
              </a:defRPr>
            </a:lvl3pPr>
            <a:lvl4pPr marL="1600200" indent="-228600">
              <a:lnSpc>
                <a:spcPts val="1800"/>
              </a:lnSpc>
              <a:spcBef>
                <a:spcPts val="4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Swis721 BT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F5FE6B20-CD9A-4E43-8896-B5EC1D9A76EA}" type="slidenum">
              <a:rPr lang="de-CH" altLang="de-DE" sz="1400" smtClean="0">
                <a:solidFill>
                  <a:schemeClr val="bg1"/>
                </a:solidFill>
                <a:latin typeface="Arial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3</a:t>
            </a:fld>
            <a:endParaRPr lang="de-CH" altLang="de-DE" sz="1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88900" y="758825"/>
            <a:ext cx="90551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fib T.G. 4.3 "Fire design of concrete structures"</a:t>
            </a:r>
          </a:p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	T.G. convener: Niels Peter Hoj</a:t>
            </a: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b="1" dirty="0">
                <a:latin typeface="Arial" charset="0"/>
              </a:rPr>
              <a:t>W.P. 4.3.3.	</a:t>
            </a:r>
            <a:r>
              <a:rPr lang="en-US" sz="1800" dirty="0">
                <a:latin typeface="Arial" charset="0"/>
              </a:rPr>
              <a:t>-	Spalling design</a:t>
            </a:r>
          </a:p>
          <a:p>
            <a:pPr marL="1628775" lvl="3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>
                <a:latin typeface="Arial" charset="0"/>
              </a:rPr>
              <a:t>	-	Convener: Eike Klingsch</a:t>
            </a: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b="1" dirty="0">
                <a:latin typeface="Arial" charset="0"/>
              </a:rPr>
              <a:t>W.P. 4.3.4.	</a:t>
            </a:r>
            <a:r>
              <a:rPr lang="en-US" sz="1800" dirty="0">
                <a:latin typeface="Arial" charset="0"/>
              </a:rPr>
              <a:t>-	Performance based fire design</a:t>
            </a:r>
          </a:p>
          <a:p>
            <a:pPr marL="714375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>
                <a:latin typeface="Arial" charset="0"/>
              </a:rPr>
              <a:t>	-	Convener: Kang </a:t>
            </a:r>
            <a:r>
              <a:rPr lang="en-US" sz="1800" dirty="0" err="1">
                <a:latin typeface="Arial" charset="0"/>
              </a:rPr>
              <a:t>Hai</a:t>
            </a:r>
            <a:r>
              <a:rPr lang="en-US" sz="1800" dirty="0">
                <a:latin typeface="Arial" charset="0"/>
              </a:rPr>
              <a:t> Tan</a:t>
            </a:r>
            <a:br>
              <a:rPr lang="en-US" sz="1800" dirty="0">
                <a:latin typeface="Arial" charset="0"/>
              </a:rPr>
            </a:br>
            <a:r>
              <a:rPr lang="en-US" sz="1800" dirty="0">
                <a:latin typeface="Arial" charset="0"/>
              </a:rPr>
              <a:t>			</a:t>
            </a: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b="1" dirty="0">
                <a:latin typeface="Arial" charset="0"/>
              </a:rPr>
              <a:t>W.P. 4.3.5. 	</a:t>
            </a:r>
            <a:r>
              <a:rPr lang="en-US" sz="1800" dirty="0">
                <a:latin typeface="Arial" charset="0"/>
              </a:rPr>
              <a:t>-	Fire resistance of concrete </a:t>
            </a:r>
            <a:r>
              <a:rPr lang="en-US" sz="1800" dirty="0" smtClean="0">
                <a:latin typeface="Arial" charset="0"/>
              </a:rPr>
              <a:t>tunnels</a:t>
            </a:r>
          </a:p>
          <a:p>
            <a:pPr marL="714375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>
                <a:latin typeface="Arial" charset="0"/>
              </a:rPr>
              <a:t>	-	Convener: Alberto </a:t>
            </a:r>
            <a:r>
              <a:rPr lang="en-US" sz="1800" dirty="0" err="1" smtClean="0">
                <a:latin typeface="Arial" charset="0"/>
              </a:rPr>
              <a:t>Meda</a:t>
            </a:r>
            <a:endParaRPr lang="en-US" sz="1800" dirty="0" smtClean="0">
              <a:latin typeface="Arial" charset="0"/>
            </a:endParaRPr>
          </a:p>
          <a:p>
            <a:pPr marL="714375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714375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86925" y="4675600"/>
            <a:ext cx="90551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fib </a:t>
            </a:r>
            <a:r>
              <a:rPr lang="en-US" b="1" i="1" dirty="0" err="1" smtClean="0">
                <a:solidFill>
                  <a:schemeClr val="accent2"/>
                </a:solidFill>
                <a:latin typeface="Arial" charset="0"/>
              </a:rPr>
              <a:t>comission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 8 "Concrete"</a:t>
            </a:r>
            <a:endParaRPr lang="en-US" b="1" i="1" dirty="0">
              <a:solidFill>
                <a:schemeClr val="accent2"/>
              </a:solidFill>
              <a:latin typeface="Arial" charset="0"/>
            </a:endParaRPr>
          </a:p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Chair: Frank Dehn</a:t>
            </a:r>
            <a:endParaRPr lang="en-US" b="1" i="1" dirty="0">
              <a:solidFill>
                <a:schemeClr val="accent2"/>
              </a:solidFill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b="1" dirty="0" smtClean="0">
                <a:latin typeface="Arial" charset="0"/>
              </a:rPr>
              <a:t>T.G. </a:t>
            </a:r>
            <a:r>
              <a:rPr lang="en-US" sz="1800" b="1" dirty="0" smtClean="0">
                <a:latin typeface="Arial" charset="0"/>
              </a:rPr>
              <a:t>8.11</a:t>
            </a:r>
            <a:r>
              <a:rPr lang="en-US" sz="1800" dirty="0" smtClean="0">
                <a:latin typeface="Arial" charset="0"/>
              </a:rPr>
              <a:t> </a:t>
            </a:r>
            <a:r>
              <a:rPr lang="en-US" sz="1800" dirty="0" smtClean="0">
                <a:latin typeface="Arial" charset="0"/>
              </a:rPr>
              <a:t>	-	Fire </a:t>
            </a:r>
            <a:r>
              <a:rPr lang="en-US" sz="1800" dirty="0">
                <a:latin typeface="Arial" charset="0"/>
              </a:rPr>
              <a:t>resistant concretes and cementitious </a:t>
            </a:r>
            <a:r>
              <a:rPr lang="en-US" sz="1800" dirty="0" smtClean="0">
                <a:latin typeface="Arial" charset="0"/>
              </a:rPr>
              <a:t/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		composites </a:t>
            </a:r>
            <a:r>
              <a:rPr lang="en-US" sz="1800" dirty="0">
                <a:latin typeface="Arial" charset="0"/>
              </a:rPr>
              <a:t>for tunnel </a:t>
            </a:r>
            <a:r>
              <a:rPr lang="en-US" sz="1800" dirty="0" smtClean="0">
                <a:latin typeface="Arial" charset="0"/>
              </a:rPr>
              <a:t>construction</a:t>
            </a:r>
          </a:p>
          <a:p>
            <a:pPr marL="2543175" lvl="5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>
                <a:latin typeface="Arial" charset="0"/>
              </a:rPr>
              <a:t>	-	</a:t>
            </a:r>
            <a:r>
              <a:rPr lang="en-US" sz="1800" dirty="0" smtClean="0">
                <a:latin typeface="Arial" charset="0"/>
              </a:rPr>
              <a:t>Convener</a:t>
            </a:r>
            <a:r>
              <a:rPr lang="en-US" sz="1800" dirty="0">
                <a:latin typeface="Arial" charset="0"/>
              </a:rPr>
              <a:t>: </a:t>
            </a:r>
            <a:r>
              <a:rPr lang="en-US" sz="1800" dirty="0" smtClean="0">
                <a:latin typeface="Arial" charset="0"/>
              </a:rPr>
              <a:t>Frank Dehn</a:t>
            </a:r>
            <a:endParaRPr lang="en-US" sz="1800" dirty="0">
              <a:latin typeface="Arial" charset="0"/>
            </a:endParaRPr>
          </a:p>
          <a:p>
            <a:pPr marL="2543175" lvl="5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714375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714375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5122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lnSpc>
                <a:spcPts val="4000"/>
              </a:lnSpc>
              <a:spcBef>
                <a:spcPts val="800"/>
              </a:spcBef>
              <a:buClr>
                <a:srgbClr val="5F5F5F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Swis721 BT" pitchFamily="34" charset="0"/>
              </a:defRPr>
            </a:lvl1pPr>
            <a:lvl2pPr marL="742950" indent="-285750">
              <a:lnSpc>
                <a:spcPts val="3200"/>
              </a:lnSpc>
              <a:spcBef>
                <a:spcPts val="400"/>
              </a:spcBef>
              <a:buClr>
                <a:srgbClr val="FF0000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Swis721 BT" pitchFamily="34" charset="0"/>
              </a:defRPr>
            </a:lvl2pPr>
            <a:lvl3pPr marL="1143000" indent="-228600">
              <a:lnSpc>
                <a:spcPts val="2400"/>
              </a:lnSpc>
              <a:spcBef>
                <a:spcPts val="400"/>
              </a:spcBef>
              <a:buChar char="-"/>
              <a:defRPr>
                <a:solidFill>
                  <a:schemeClr val="tx1"/>
                </a:solidFill>
                <a:latin typeface="Swis721 BT" pitchFamily="34" charset="0"/>
              </a:defRPr>
            </a:lvl3pPr>
            <a:lvl4pPr marL="1600200" indent="-228600">
              <a:lnSpc>
                <a:spcPts val="1800"/>
              </a:lnSpc>
              <a:spcBef>
                <a:spcPts val="4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Swis721 BT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4073B02D-F090-4A02-A2BB-C11E389F9F03}" type="slidenum">
              <a:rPr lang="de-CH" altLang="de-DE" sz="1400" smtClean="0">
                <a:solidFill>
                  <a:schemeClr val="bg1"/>
                </a:solidFill>
                <a:latin typeface="Arial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4</a:t>
            </a:fld>
            <a:endParaRPr lang="de-CH" altLang="de-DE" sz="1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88900" y="758825"/>
            <a:ext cx="90551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fib 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W.P. 4.3.3 "Spalling design"</a:t>
            </a:r>
            <a:endParaRPr lang="en-US" b="1" i="1" dirty="0">
              <a:solidFill>
                <a:schemeClr val="accent2"/>
              </a:solidFill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b="1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b="1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b="1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Providing a new fib bulletin as a guide for structural engineers on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how to deal with spalling of </a:t>
            </a:r>
            <a:r>
              <a:rPr lang="en-US" sz="1800" dirty="0" smtClean="0">
                <a:latin typeface="Arial" charset="0"/>
              </a:rPr>
              <a:t>concrete.</a:t>
            </a:r>
            <a:r>
              <a:rPr lang="en-US" sz="1800" dirty="0" smtClean="0">
                <a:latin typeface="Arial" charset="0"/>
              </a:rPr>
              <a:t/>
            </a:r>
            <a:br>
              <a:rPr lang="en-US" sz="1800" dirty="0" smtClean="0">
                <a:latin typeface="Arial" charset="0"/>
              </a:rPr>
            </a:br>
            <a:endParaRPr lang="en-US" sz="1800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Collaboration with RILEM TC HPC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(definitions, physical properties, measures to prevent spalling)</a:t>
            </a: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Meetings: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No </a:t>
            </a:r>
            <a:r>
              <a:rPr lang="en-US" sz="1800" dirty="0" smtClean="0">
                <a:latin typeface="Arial" charset="0"/>
              </a:rPr>
              <a:t>scheduled meetings </a:t>
            </a:r>
            <a:r>
              <a:rPr lang="en-US" sz="1800" dirty="0" smtClean="0">
                <a:latin typeface="Arial" charset="0"/>
              </a:rPr>
              <a:t>so far</a:t>
            </a:r>
            <a:endParaRPr lang="en-US" sz="1800" dirty="0">
              <a:latin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51275" y="1413159"/>
            <a:ext cx="8217711" cy="10341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en-US" sz="1800" b="1" dirty="0" smtClean="0">
                <a:latin typeface="Arial" charset="0"/>
              </a:rPr>
              <a:t>Scope of </a:t>
            </a:r>
            <a:r>
              <a:rPr lang="en-US" sz="1800" b="1" dirty="0">
                <a:latin typeface="Arial" charset="0"/>
              </a:rPr>
              <a:t>W.P.:</a:t>
            </a:r>
          </a:p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Engineering design and guidance on how to treat spalling</a:t>
            </a:r>
          </a:p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Structural consequences and response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C53CB-79D1-47AC-B9AB-0964D28A1FAF}" type="slidenum">
              <a:rPr lang="de-CH" smtClean="0"/>
              <a:pPr>
                <a:defRPr/>
              </a:pPr>
              <a:t>5</a:t>
            </a:fld>
            <a:endParaRPr lang="de-CH"/>
          </a:p>
        </p:txBody>
      </p:sp>
      <p:sp>
        <p:nvSpPr>
          <p:cNvPr id="4" name="Rectangle 15"/>
          <p:cNvSpPr>
            <a:spLocks noChangeArrowheads="1"/>
          </p:cNvSpPr>
          <p:nvPr/>
        </p:nvSpPr>
        <p:spPr bwMode="auto">
          <a:xfrm>
            <a:off x="88900" y="758825"/>
            <a:ext cx="90551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fib 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W.P. 4.3.3 "Spalling design"</a:t>
            </a:r>
            <a:endParaRPr lang="en-US" b="1" i="1" dirty="0">
              <a:solidFill>
                <a:schemeClr val="accent2"/>
              </a:solidFill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b="1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Governing issues to be discussed in the bulletin are</a:t>
            </a:r>
            <a:r>
              <a:rPr lang="en-US" sz="1800" dirty="0">
                <a:latin typeface="Arial" charset="0"/>
              </a:rPr>
              <a:t>:</a:t>
            </a: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Clear </a:t>
            </a:r>
            <a:r>
              <a:rPr lang="en-US" sz="1800" dirty="0">
                <a:latin typeface="Arial" charset="0"/>
              </a:rPr>
              <a:t>assessment on the spalling </a:t>
            </a:r>
            <a:r>
              <a:rPr lang="en-US" sz="1800" dirty="0" smtClean="0">
                <a:latin typeface="Arial" charset="0"/>
              </a:rPr>
              <a:t>behavior </a:t>
            </a:r>
            <a:r>
              <a:rPr lang="en-US" sz="1800" dirty="0">
                <a:latin typeface="Arial" charset="0"/>
              </a:rPr>
              <a:t>of concrete </a:t>
            </a:r>
            <a:r>
              <a:rPr lang="en-US" sz="1800" dirty="0" smtClean="0">
                <a:latin typeface="Arial" charset="0"/>
              </a:rPr>
              <a:t>structures</a:t>
            </a: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Structural </a:t>
            </a:r>
            <a:r>
              <a:rPr lang="en-US" sz="1800" dirty="0">
                <a:latin typeface="Arial" charset="0"/>
              </a:rPr>
              <a:t>response of concrete in </a:t>
            </a:r>
            <a:r>
              <a:rPr lang="en-US" sz="1800" dirty="0" smtClean="0">
                <a:latin typeface="Arial" charset="0"/>
              </a:rPr>
              <a:t>fire: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mechanical properties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structural influences on spalling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general design guide</a:t>
            </a: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Standardized tests: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assessment of existing structures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from small to large </a:t>
            </a:r>
            <a:r>
              <a:rPr lang="en-US" sz="1800" dirty="0">
                <a:latin typeface="Arial" charset="0"/>
              </a:rPr>
              <a:t>scale testing</a:t>
            </a:r>
            <a:br>
              <a:rPr lang="en-US" sz="1800" dirty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proposal </a:t>
            </a:r>
            <a:r>
              <a:rPr lang="en-US" sz="1800" dirty="0">
                <a:latin typeface="Arial" charset="0"/>
              </a:rPr>
              <a:t>for test method for </a:t>
            </a:r>
            <a:r>
              <a:rPr lang="en-US" sz="1800" dirty="0" smtClean="0">
                <a:latin typeface="Arial" charset="0"/>
              </a:rPr>
              <a:t>classification</a:t>
            </a: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>
                <a:latin typeface="Arial" charset="0"/>
              </a:rPr>
              <a:t>Recommendation on how to design a spalling safe structure.</a:t>
            </a: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Post spalling fire performance / durability of concrete</a:t>
            </a:r>
            <a:endParaRPr 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304676262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6146" name="Foliennummernplatzhalter 1"/>
          <p:cNvSpPr>
            <a:spLocks noGrp="1"/>
          </p:cNvSpPr>
          <p:nvPr>
            <p:ph type="sldNum" sz="quarter" idx="10"/>
          </p:nvPr>
        </p:nvSpPr>
        <p:spPr>
          <a:noFill/>
        </p:spPr>
        <p:txBody>
          <a:bodyPr/>
          <a:lstStyle>
            <a:lvl1pPr>
              <a:lnSpc>
                <a:spcPts val="4000"/>
              </a:lnSpc>
              <a:spcBef>
                <a:spcPts val="800"/>
              </a:spcBef>
              <a:buClr>
                <a:srgbClr val="5F5F5F"/>
              </a:buClr>
              <a:buSzPct val="110000"/>
              <a:buFont typeface="Wingdings" pitchFamily="2" charset="2"/>
              <a:buChar char="§"/>
              <a:defRPr sz="2400">
                <a:solidFill>
                  <a:schemeClr val="tx1"/>
                </a:solidFill>
                <a:latin typeface="Swis721 BT" pitchFamily="34" charset="0"/>
              </a:defRPr>
            </a:lvl1pPr>
            <a:lvl2pPr marL="742950" indent="-285750">
              <a:lnSpc>
                <a:spcPts val="3200"/>
              </a:lnSpc>
              <a:spcBef>
                <a:spcPts val="400"/>
              </a:spcBef>
              <a:buClr>
                <a:srgbClr val="FF0000"/>
              </a:buClr>
              <a:buSzPct val="80000"/>
              <a:buFont typeface="Wingdings" pitchFamily="2" charset="2"/>
              <a:buChar char="§"/>
              <a:defRPr sz="2000">
                <a:solidFill>
                  <a:schemeClr val="tx1"/>
                </a:solidFill>
                <a:latin typeface="Swis721 BT" pitchFamily="34" charset="0"/>
              </a:defRPr>
            </a:lvl2pPr>
            <a:lvl3pPr marL="1143000" indent="-228600">
              <a:lnSpc>
                <a:spcPts val="2400"/>
              </a:lnSpc>
              <a:spcBef>
                <a:spcPts val="400"/>
              </a:spcBef>
              <a:buChar char="-"/>
              <a:defRPr>
                <a:solidFill>
                  <a:schemeClr val="tx1"/>
                </a:solidFill>
                <a:latin typeface="Swis721 BT" pitchFamily="34" charset="0"/>
              </a:defRPr>
            </a:lvl3pPr>
            <a:lvl4pPr marL="1600200" indent="-228600">
              <a:lnSpc>
                <a:spcPts val="1800"/>
              </a:lnSpc>
              <a:spcBef>
                <a:spcPts val="400"/>
              </a:spcBef>
              <a:buFont typeface="Times" pitchFamily="18" charset="0"/>
              <a:buChar char="•"/>
              <a:defRPr sz="1400">
                <a:solidFill>
                  <a:schemeClr val="tx1"/>
                </a:solidFill>
                <a:latin typeface="Swis721 BT" pitchFamily="34" charset="0"/>
              </a:defRPr>
            </a:lvl4pPr>
            <a:lvl5pPr marL="2057400" indent="-228600">
              <a:spcBef>
                <a:spcPct val="20000"/>
              </a:spcBef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5pPr>
            <a:lvl6pPr marL="25146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6pPr>
            <a:lvl7pPr marL="29718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7pPr>
            <a:lvl8pPr marL="34290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8pPr>
            <a:lvl9pPr marL="3886200" indent="-228600" eaLnBrk="0" fontAlgn="base" hangingPunct="0">
              <a:spcBef>
                <a:spcPct val="20000"/>
              </a:spcBef>
              <a:spcAft>
                <a:spcPct val="0"/>
              </a:spcAft>
              <a:buSzPct val="60000"/>
              <a:buChar char="º"/>
              <a:defRPr sz="1200">
                <a:solidFill>
                  <a:schemeClr val="tx1"/>
                </a:solidFill>
                <a:latin typeface="Swis721 BT" pitchFamily="34" charset="0"/>
              </a:defRPr>
            </a:lvl9pPr>
          </a:lstStyle>
          <a:p>
            <a:pPr>
              <a:lnSpc>
                <a:spcPct val="100000"/>
              </a:lnSpc>
              <a:spcBef>
                <a:spcPct val="0"/>
              </a:spcBef>
              <a:buClrTx/>
              <a:buSzTx/>
              <a:buFontTx/>
              <a:buNone/>
            </a:pPr>
            <a:fld id="{D5807C00-A1DB-4D49-AEB8-143C5F634C4C}" type="slidenum">
              <a:rPr lang="de-CH" altLang="de-DE" sz="1400" smtClean="0">
                <a:solidFill>
                  <a:schemeClr val="bg1"/>
                </a:solidFill>
                <a:latin typeface="Arial" charset="0"/>
              </a:rPr>
              <a:pPr>
                <a:lnSpc>
                  <a:spcPct val="100000"/>
                </a:lnSpc>
                <a:spcBef>
                  <a:spcPct val="0"/>
                </a:spcBef>
                <a:buClrTx/>
                <a:buSzTx/>
                <a:buFontTx/>
                <a:buNone/>
              </a:pPr>
              <a:t>6</a:t>
            </a:fld>
            <a:endParaRPr lang="de-CH" altLang="de-DE" sz="1400" smtClean="0">
              <a:solidFill>
                <a:schemeClr val="bg1"/>
              </a:solidFill>
              <a:latin typeface="Arial" charset="0"/>
            </a:endParaRPr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88900" y="758825"/>
            <a:ext cx="90551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fib 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W.P. 4.3.4 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"Performance based fire design"</a:t>
            </a:r>
          </a:p>
          <a:p>
            <a:pPr marL="712788" lvl="1" eaLnBrk="1" hangingPunct="1">
              <a:spcBef>
                <a:spcPct val="20000"/>
              </a:spcBef>
              <a:buClr>
                <a:srgbClr val="FF0000"/>
              </a:buClr>
              <a:buSzPct val="110000"/>
              <a:defRPr/>
            </a:pPr>
            <a:endParaRPr lang="en-US" sz="1800" dirty="0">
              <a:latin typeface="Arial" charset="0"/>
            </a:endParaRPr>
          </a:p>
          <a:p>
            <a:pPr marL="712788" lvl="1" eaLnBrk="1" hangingPunct="1">
              <a:spcBef>
                <a:spcPct val="20000"/>
              </a:spcBef>
              <a:buClr>
                <a:srgbClr val="FF0000"/>
              </a:buClr>
              <a:buSzPct val="110000"/>
              <a:defRPr/>
            </a:pPr>
            <a:endParaRPr lang="en-US" sz="1800" dirty="0">
              <a:latin typeface="Arial" charset="0"/>
            </a:endParaRPr>
          </a:p>
          <a:p>
            <a:pPr marL="712788" lvl="1" eaLnBrk="1" hangingPunct="1">
              <a:spcBef>
                <a:spcPct val="20000"/>
              </a:spcBef>
              <a:buClr>
                <a:srgbClr val="FF0000"/>
              </a:buClr>
              <a:buSzPct val="110000"/>
              <a:defRPr/>
            </a:pPr>
            <a:endParaRPr lang="en-US" sz="1800" dirty="0">
              <a:latin typeface="Arial" charset="0"/>
            </a:endParaRPr>
          </a:p>
          <a:p>
            <a:pPr marL="712788" lvl="1" eaLnBrk="1" hangingPunct="1">
              <a:spcBef>
                <a:spcPct val="20000"/>
              </a:spcBef>
              <a:buClr>
                <a:srgbClr val="FF0000"/>
              </a:buClr>
              <a:buSzPct val="110000"/>
              <a:defRPr/>
            </a:pPr>
            <a:endParaRPr lang="en-US" sz="1800" dirty="0">
              <a:latin typeface="Arial" charset="0"/>
            </a:endParaRPr>
          </a:p>
          <a:p>
            <a:pPr marL="712788" lvl="1" eaLnBrk="1" hangingPunct="1">
              <a:spcBef>
                <a:spcPct val="20000"/>
              </a:spcBef>
              <a:buClr>
                <a:srgbClr val="FF0000"/>
              </a:buClr>
              <a:buSzPct val="110000"/>
              <a:defRPr/>
            </a:pPr>
            <a:endParaRPr lang="en-US" sz="1800" dirty="0">
              <a:latin typeface="Arial" charset="0"/>
            </a:endParaRPr>
          </a:p>
          <a:p>
            <a:pPr marL="998538" lvl="1" indent="-2857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An in-depth report as performance-based design guide </a:t>
            </a:r>
            <a:r>
              <a:rPr lang="en-US" sz="1800" dirty="0">
                <a:latin typeface="Arial" charset="0"/>
              </a:rPr>
              <a:t>for </a:t>
            </a:r>
            <a:r>
              <a:rPr lang="en-US" sz="1800" dirty="0" smtClean="0">
                <a:latin typeface="Arial" charset="0"/>
              </a:rPr>
              <a:t>the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fire resistance </a:t>
            </a:r>
            <a:r>
              <a:rPr lang="en-US" sz="1800" dirty="0">
                <a:latin typeface="Arial" charset="0"/>
              </a:rPr>
              <a:t>of </a:t>
            </a:r>
            <a:r>
              <a:rPr lang="en-US" sz="1800" dirty="0" smtClean="0">
                <a:latin typeface="Arial" charset="0"/>
              </a:rPr>
              <a:t>steel structures is provided.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(internal report)</a:t>
            </a:r>
          </a:p>
          <a:p>
            <a:pPr marL="998538" lvl="1" indent="-2857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1800" dirty="0" smtClean="0">
              <a:latin typeface="Arial" charset="0"/>
            </a:endParaRPr>
          </a:p>
          <a:p>
            <a:pPr marL="998538" lvl="1" indent="-2857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Additional studies and input for concrete structures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to be published as </a:t>
            </a:r>
            <a:r>
              <a:rPr lang="en-US" sz="1800" i="1" dirty="0" smtClean="0">
                <a:latin typeface="Arial" charset="0"/>
              </a:rPr>
              <a:t>fib</a:t>
            </a:r>
            <a:r>
              <a:rPr lang="en-US" sz="1800" dirty="0" smtClean="0">
                <a:latin typeface="Arial" charset="0"/>
              </a:rPr>
              <a:t> bulletin.</a:t>
            </a:r>
          </a:p>
          <a:p>
            <a:pPr marL="998538" lvl="1" indent="-2857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endParaRPr lang="en-US" sz="1800" dirty="0">
              <a:latin typeface="Arial" charset="0"/>
            </a:endParaRPr>
          </a:p>
          <a:p>
            <a:pPr marL="998538" lvl="1" indent="-2857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Meetings: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Local meetings at NTU</a:t>
            </a:r>
          </a:p>
        </p:txBody>
      </p:sp>
      <p:sp>
        <p:nvSpPr>
          <p:cNvPr id="4" name="Textfeld 3"/>
          <p:cNvSpPr txBox="1"/>
          <p:nvPr/>
        </p:nvSpPr>
        <p:spPr>
          <a:xfrm>
            <a:off x="451275" y="1413159"/>
            <a:ext cx="8217711" cy="10341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en-US" sz="1800" b="1" dirty="0" smtClean="0">
                <a:latin typeface="Arial" charset="0"/>
              </a:rPr>
              <a:t>Scope of </a:t>
            </a:r>
            <a:r>
              <a:rPr lang="en-US" sz="1800" b="1" dirty="0">
                <a:latin typeface="Arial" charset="0"/>
              </a:rPr>
              <a:t>W.P.:</a:t>
            </a:r>
          </a:p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Arial" charset="0"/>
              </a:rPr>
              <a:t>Summarize state of the art on performance based fire design</a:t>
            </a:r>
          </a:p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>
                <a:latin typeface="Arial" charset="0"/>
              </a:rPr>
              <a:t>Discussion with regard to concrete </a:t>
            </a:r>
            <a:r>
              <a:rPr lang="en-US" sz="1800" dirty="0" smtClean="0">
                <a:latin typeface="Arial" charset="0"/>
              </a:rPr>
              <a:t>structures</a:t>
            </a:r>
            <a:endParaRPr lang="en-US" sz="1800" dirty="0">
              <a:latin typeface="Arial" charset="0"/>
            </a:endParaRPr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C53CB-79D1-47AC-B9AB-0964D28A1FAF}" type="slidenum">
              <a:rPr lang="de-CH" smtClean="0"/>
              <a:pPr>
                <a:defRPr/>
              </a:pPr>
              <a:t>7</a:t>
            </a:fld>
            <a:endParaRPr lang="de-CH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88900" y="758825"/>
            <a:ext cx="90551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fib </a:t>
            </a: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W.P. 4.3.4 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"Performance based fire design"</a:t>
            </a: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>
                <a:latin typeface="Arial" charset="0"/>
              </a:rPr>
              <a:t>Governing issues </a:t>
            </a:r>
            <a:r>
              <a:rPr lang="en-US" sz="1800" dirty="0" smtClean="0">
                <a:latin typeface="Arial" charset="0"/>
              </a:rPr>
              <a:t>included in the </a:t>
            </a:r>
            <a:r>
              <a:rPr lang="en-US" sz="1800" dirty="0">
                <a:latin typeface="Arial" charset="0"/>
              </a:rPr>
              <a:t>bulletin are:</a:t>
            </a: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General performance-based approach </a:t>
            </a:r>
            <a:r>
              <a:rPr lang="en-US" sz="1800" dirty="0">
                <a:latin typeface="Arial" charset="0"/>
              </a:rPr>
              <a:t>to </a:t>
            </a:r>
            <a:r>
              <a:rPr lang="en-US" sz="1800" dirty="0" smtClean="0">
                <a:latin typeface="Arial" charset="0"/>
              </a:rPr>
              <a:t>fire safety design</a:t>
            </a: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>
                <a:latin typeface="Arial" charset="0"/>
              </a:rPr>
              <a:t>Fire </a:t>
            </a:r>
            <a:r>
              <a:rPr lang="en-US" sz="1800" dirty="0" smtClean="0">
                <a:latin typeface="Arial" charset="0"/>
              </a:rPr>
              <a:t>behavior: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fire </a:t>
            </a:r>
            <a:r>
              <a:rPr lang="en-US" sz="1800" dirty="0">
                <a:latin typeface="Arial" charset="0"/>
              </a:rPr>
              <a:t>as a </a:t>
            </a:r>
            <a:r>
              <a:rPr lang="en-US" sz="1800" dirty="0" smtClean="0">
                <a:latin typeface="Arial" charset="0"/>
              </a:rPr>
              <a:t>combustion system, stages of fire, fire severity,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fire load to be experienced and max temperatures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fire modeling</a:t>
            </a:r>
            <a:br>
              <a:rPr lang="en-US" sz="1800" dirty="0" smtClean="0">
                <a:latin typeface="Arial" charset="0"/>
              </a:rPr>
            </a:b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>
                <a:latin typeface="Arial" charset="0"/>
              </a:rPr>
              <a:t>A</a:t>
            </a:r>
            <a:r>
              <a:rPr lang="en-US" sz="1800" dirty="0" smtClean="0">
                <a:latin typeface="Arial" charset="0"/>
              </a:rPr>
              <a:t>ctive protection systems  - passive protective measures </a:t>
            </a:r>
            <a:br>
              <a:rPr lang="en-US" sz="1800" dirty="0" smtClean="0">
                <a:latin typeface="Arial" charset="0"/>
              </a:rPr>
            </a:b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Material behavior at high temperatures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general behavior at high temperatures and corresponding resistance</a:t>
            </a:r>
            <a:br>
              <a:rPr lang="en-US" sz="1800" dirty="0" smtClean="0">
                <a:latin typeface="Arial" charset="0"/>
              </a:rPr>
            </a:b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Design for structural members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general design guide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details (connections) 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review of existing standards and design concepts</a:t>
            </a: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575763617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C53CB-79D1-47AC-B9AB-0964D28A1FAF}" type="slidenum">
              <a:rPr lang="de-CH" smtClean="0"/>
              <a:pPr>
                <a:defRPr/>
              </a:pPr>
              <a:t>8</a:t>
            </a:fld>
            <a:endParaRPr lang="de-CH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88900" y="758825"/>
            <a:ext cx="90551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1081088" indent="-725488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b="1" i="1" dirty="0" smtClean="0">
                <a:solidFill>
                  <a:schemeClr val="accent2"/>
                </a:solidFill>
                <a:latin typeface="Arial" charset="0"/>
              </a:rPr>
              <a:t>fib W.P. 4.3.5 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"Fire resistance of concrete tunnels"</a:t>
            </a: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tabLst>
                <a:tab pos="1081088" algn="l"/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tabLst>
                <a:tab pos="1081088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Development </a:t>
            </a:r>
            <a:r>
              <a:rPr lang="en-US" sz="1800" dirty="0">
                <a:latin typeface="Arial" charset="0"/>
              </a:rPr>
              <a:t>of own </a:t>
            </a:r>
            <a:r>
              <a:rPr lang="en-US" sz="1800" dirty="0" smtClean="0">
                <a:latin typeface="Arial" charset="0"/>
              </a:rPr>
              <a:t>bulletin for practical advice and design.</a:t>
            </a:r>
            <a:endParaRPr lang="en-US" sz="1800" dirty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Reference to T.G. 8.11(material properties) and W.P. 4.3.3 (spalling)</a:t>
            </a:r>
            <a:endParaRPr lang="en-US" sz="1800" dirty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Meetings</a:t>
            </a:r>
            <a:r>
              <a:rPr lang="en-US" sz="1800" dirty="0" smtClean="0">
                <a:latin typeface="Arial" charset="0"/>
              </a:rPr>
              <a:t>:</a:t>
            </a: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1081088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	Milan (2011), Delft (2011), Zurich (2012</a:t>
            </a:r>
            <a:r>
              <a:rPr lang="en-US" sz="1800" dirty="0" smtClean="0">
                <a:latin typeface="Arial" charset="0"/>
              </a:rPr>
              <a:t>), Rome (2012)</a:t>
            </a:r>
            <a:endParaRPr lang="en-US" sz="1800" dirty="0">
              <a:latin typeface="Arial" charset="0"/>
            </a:endParaRPr>
          </a:p>
          <a:p>
            <a:pPr marL="1081088" lvl="1" indent="-366713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</p:txBody>
      </p:sp>
      <p:sp>
        <p:nvSpPr>
          <p:cNvPr id="4" name="Textfeld 3"/>
          <p:cNvSpPr txBox="1"/>
          <p:nvPr/>
        </p:nvSpPr>
        <p:spPr>
          <a:xfrm>
            <a:off x="451275" y="1413159"/>
            <a:ext cx="8217711" cy="1034129"/>
          </a:xfrm>
          <a:prstGeom prst="rect">
            <a:avLst/>
          </a:prstGeom>
        </p:spPr>
        <p:style>
          <a:lnRef idx="2">
            <a:schemeClr val="accent2"/>
          </a:lnRef>
          <a:fillRef idx="1">
            <a:schemeClr val="lt1"/>
          </a:fillRef>
          <a:effectRef idx="0">
            <a:schemeClr val="accent2"/>
          </a:effectRef>
          <a:fontRef idx="minor">
            <a:schemeClr val="dk1"/>
          </a:fontRef>
        </p:style>
        <p:txBody>
          <a:bodyPr wrap="square" rtlCol="0">
            <a:spAutoFit/>
          </a:bodyPr>
          <a:lstStyle/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defRPr/>
            </a:pPr>
            <a:r>
              <a:rPr lang="en-US" sz="1800" b="1" dirty="0" smtClean="0">
                <a:latin typeface="Arial" charset="0"/>
              </a:rPr>
              <a:t>Scope of </a:t>
            </a:r>
            <a:r>
              <a:rPr lang="en-US" sz="1800" b="1" dirty="0">
                <a:latin typeface="Arial" charset="0"/>
              </a:rPr>
              <a:t>W.P.:</a:t>
            </a:r>
          </a:p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Design guide for concrete </a:t>
            </a:r>
            <a:r>
              <a:rPr lang="en-US" sz="1800" dirty="0">
                <a:latin typeface="Arial" charset="0"/>
              </a:rPr>
              <a:t>tunnels exposed to fire</a:t>
            </a:r>
          </a:p>
          <a:p>
            <a:pPr marL="628650" lvl="1" indent="-27305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anose="020B0604020202020204" pitchFamily="34" charset="0"/>
              <a:buChar char="•"/>
              <a:defRPr/>
            </a:pPr>
            <a:r>
              <a:rPr lang="en-US" sz="1800" dirty="0" smtClean="0">
                <a:latin typeface="Arial" charset="0"/>
              </a:rPr>
              <a:t>Analyzing fire scenarios, recommendation for choice of materials</a:t>
            </a:r>
            <a:endParaRPr lang="en-US" sz="1800" dirty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200748729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Foliennummernplatzhalter 1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pPr>
              <a:defRPr/>
            </a:pPr>
            <a:fld id="{7E7C53CB-79D1-47AC-B9AB-0964D28A1FAF}" type="slidenum">
              <a:rPr lang="de-CH" smtClean="0"/>
              <a:pPr>
                <a:defRPr/>
              </a:pPr>
              <a:t>9</a:t>
            </a:fld>
            <a:endParaRPr lang="de-CH"/>
          </a:p>
        </p:txBody>
      </p:sp>
      <p:sp>
        <p:nvSpPr>
          <p:cNvPr id="3" name="Rectangle 15"/>
          <p:cNvSpPr>
            <a:spLocks noChangeArrowheads="1"/>
          </p:cNvSpPr>
          <p:nvPr/>
        </p:nvSpPr>
        <p:spPr bwMode="auto">
          <a:xfrm>
            <a:off x="88900" y="758825"/>
            <a:ext cx="9055100" cy="4643438"/>
          </a:xfrm>
          <a:prstGeom prst="rect">
            <a:avLst/>
          </a:prstGeom>
          <a:noFill/>
          <a:ln>
            <a:noFill/>
          </a:ln>
          <a:effectLst/>
          <a:extLst>
            <a:ext uri="{909E8E84-426E-40DD-AFC4-6F175D3DCCD1}">
              <a14:hiddenFill xmlns:a14="http://schemas.microsoft.com/office/drawing/2010/main">
                <a:solidFill>
                  <a:schemeClr val="accent1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chemeClr val="tx1"/>
                </a:solidFill>
                <a:miter lim="800000"/>
                <a:headEnd/>
                <a:tailEnd/>
              </a14:hiddenLine>
            </a:ext>
            <a:ext uri="{AF507438-7753-43E0-B8FC-AC1667EBCBE1}">
              <a14:hiddenEffects xmlns:a14="http://schemas.microsoft.com/office/drawing/2010/main">
                <a:effectLst>
                  <a:outerShdw dist="35921" dir="2700000" algn="ctr" rotWithShape="0">
                    <a:schemeClr val="bg2"/>
                  </a:outerShdw>
                </a:effectLst>
              </a14:hiddenEffects>
            </a:ext>
          </a:extLst>
        </p:spPr>
        <p:txBody>
          <a:bodyPr/>
          <a:lstStyle/>
          <a:p>
            <a:pPr marL="342900" indent="-342900" eaLnBrk="1" hangingPunct="1">
              <a:spcBef>
                <a:spcPct val="20000"/>
              </a:spcBef>
              <a:buClr>
                <a:srgbClr val="5F5F5F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dirty="0">
                <a:solidFill>
                  <a:schemeClr val="accent2"/>
                </a:solidFill>
                <a:latin typeface="Arial" charset="0"/>
              </a:rPr>
              <a:t>	</a:t>
            </a:r>
            <a:r>
              <a:rPr lang="en-US" b="1" i="1" dirty="0">
                <a:solidFill>
                  <a:schemeClr val="accent2"/>
                </a:solidFill>
                <a:latin typeface="Arial" charset="0"/>
              </a:rPr>
              <a:t>fib W.P. 4.3.5 "Fire resistance of concrete tunnels"</a:t>
            </a:r>
            <a:endParaRPr lang="en-US" b="1" i="1" dirty="0" smtClean="0">
              <a:solidFill>
                <a:schemeClr val="accent2"/>
              </a:solidFill>
              <a:latin typeface="Arial" charset="0"/>
            </a:endParaRPr>
          </a:p>
          <a:p>
            <a:pPr marL="357187" lvl="1" eaLnBrk="1" hangingPunct="1">
              <a:spcBef>
                <a:spcPct val="20000"/>
              </a:spcBef>
              <a:buClr>
                <a:srgbClr val="FF0000"/>
              </a:buClr>
              <a:buSzPct val="110000"/>
              <a:tabLst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071563" lvl="1" indent="-357188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Wingdings" panose="05000000000000000000" pitchFamily="2" charset="2"/>
              <a:buChar char="Ø"/>
              <a:tabLst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Governing </a:t>
            </a:r>
            <a:r>
              <a:rPr lang="en-US" sz="1800" dirty="0">
                <a:latin typeface="Arial" charset="0"/>
              </a:rPr>
              <a:t>issues </a:t>
            </a:r>
            <a:r>
              <a:rPr lang="en-US" sz="1800" dirty="0" smtClean="0">
                <a:latin typeface="Arial" charset="0"/>
              </a:rPr>
              <a:t>included in the </a:t>
            </a:r>
            <a:r>
              <a:rPr lang="en-US" sz="1800" dirty="0">
                <a:latin typeface="Arial" charset="0"/>
              </a:rPr>
              <a:t>bulletin are:</a:t>
            </a: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Type </a:t>
            </a:r>
            <a:r>
              <a:rPr lang="en-US" sz="1800" dirty="0">
                <a:latin typeface="Arial" charset="0"/>
              </a:rPr>
              <a:t>of </a:t>
            </a:r>
            <a:r>
              <a:rPr lang="en-US" sz="1800" dirty="0" smtClean="0">
                <a:latin typeface="Arial" charset="0"/>
              </a:rPr>
              <a:t>tunnel</a:t>
            </a:r>
            <a:br>
              <a:rPr lang="en-US" sz="1800" dirty="0" smtClean="0">
                <a:latin typeface="Arial" charset="0"/>
              </a:rPr>
            </a:b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Fire </a:t>
            </a:r>
            <a:r>
              <a:rPr lang="en-US" sz="1800" dirty="0">
                <a:latin typeface="Arial" charset="0"/>
              </a:rPr>
              <a:t>requirement for </a:t>
            </a:r>
            <a:r>
              <a:rPr lang="en-US" sz="1800" dirty="0" smtClean="0">
                <a:latin typeface="Arial" charset="0"/>
              </a:rPr>
              <a:t>tunnel</a:t>
            </a:r>
            <a:br>
              <a:rPr lang="en-US" sz="1800" dirty="0" smtClean="0">
                <a:latin typeface="Arial" charset="0"/>
              </a:rPr>
            </a:b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Material </a:t>
            </a:r>
            <a:r>
              <a:rPr lang="en-US" sz="1800" dirty="0">
                <a:latin typeface="Arial" charset="0"/>
              </a:rPr>
              <a:t>behavior relevant for fire </a:t>
            </a:r>
            <a:r>
              <a:rPr lang="en-US" sz="1800" dirty="0" smtClean="0">
                <a:latin typeface="Arial" charset="0"/>
              </a:rPr>
              <a:t>design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</a:t>
            </a:r>
            <a:r>
              <a:rPr lang="en-US" sz="1800" dirty="0" smtClean="0">
                <a:latin typeface="Arial" charset="0"/>
              </a:rPr>
              <a:t>discussion on fiber reinforced concrete</a:t>
            </a:r>
            <a:r>
              <a:rPr lang="en-US" sz="1800" dirty="0">
                <a:latin typeface="Arial" charset="0"/>
              </a:rPr>
              <a:t/>
            </a:r>
            <a:br>
              <a:rPr lang="en-US" sz="1800" dirty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</a:t>
            </a:r>
            <a:r>
              <a:rPr lang="en-US" sz="1800" dirty="0" smtClean="0">
                <a:latin typeface="Arial" charset="0"/>
              </a:rPr>
              <a:t>thermal </a:t>
            </a:r>
            <a:r>
              <a:rPr lang="en-US" sz="1800" dirty="0" smtClean="0">
                <a:latin typeface="Arial" charset="0"/>
              </a:rPr>
              <a:t>properties, </a:t>
            </a:r>
            <a:r>
              <a:rPr lang="en-US" sz="1800" dirty="0">
                <a:latin typeface="Arial" charset="0"/>
              </a:rPr>
              <a:t>dilatation</a:t>
            </a:r>
            <a:r>
              <a:rPr lang="en-US" sz="1800" dirty="0" smtClean="0">
                <a:latin typeface="Arial" charset="0"/>
              </a:rPr>
              <a:t/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hot and residual mechanical </a:t>
            </a:r>
            <a:r>
              <a:rPr lang="en-US" sz="1800" dirty="0" smtClean="0">
                <a:latin typeface="Arial" charset="0"/>
              </a:rPr>
              <a:t>properties</a:t>
            </a: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Robustness of tunnel structures</a:t>
            </a:r>
            <a:br>
              <a:rPr lang="en-US" sz="1800" dirty="0" smtClean="0">
                <a:latin typeface="Arial" charset="0"/>
              </a:rPr>
            </a:br>
            <a:r>
              <a:rPr lang="en-US" sz="1800" dirty="0" smtClean="0">
                <a:latin typeface="Arial" charset="0"/>
              </a:rPr>
              <a:t>-	including brief discussion in spalling of tunnel linings</a:t>
            </a: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endParaRPr lang="en-US" sz="1800" dirty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Fire </a:t>
            </a:r>
            <a:r>
              <a:rPr lang="en-US" sz="1800" dirty="0">
                <a:latin typeface="Arial" charset="0"/>
              </a:rPr>
              <a:t>design of segmental lining </a:t>
            </a:r>
            <a:r>
              <a:rPr lang="en-US" sz="1800" dirty="0" smtClean="0">
                <a:latin typeface="Arial" charset="0"/>
              </a:rPr>
              <a:t>tunnels - </a:t>
            </a:r>
            <a:r>
              <a:rPr lang="en-US" sz="1800" dirty="0">
                <a:latin typeface="Arial" charset="0"/>
              </a:rPr>
              <a:t>continuous lining tunnels</a:t>
            </a:r>
            <a:r>
              <a:rPr lang="en-US" sz="1800" dirty="0" smtClean="0">
                <a:latin typeface="Arial" charset="0"/>
              </a:rPr>
              <a:t/>
            </a:r>
            <a:br>
              <a:rPr lang="en-US" sz="1800" dirty="0" smtClean="0">
                <a:latin typeface="Arial" charset="0"/>
              </a:rPr>
            </a:br>
            <a:endParaRPr lang="en-US" sz="1800" dirty="0" smtClean="0">
              <a:latin typeface="Arial" charset="0"/>
            </a:endParaRPr>
          </a:p>
          <a:p>
            <a:pPr marL="1436688" lvl="1" indent="-355600" eaLnBrk="1" hangingPunct="1">
              <a:spcBef>
                <a:spcPct val="20000"/>
              </a:spcBef>
              <a:buClr>
                <a:srgbClr val="FF0000"/>
              </a:buClr>
              <a:buSzPct val="110000"/>
              <a:buFont typeface="Arial" pitchFamily="34" charset="0"/>
              <a:buChar char="•"/>
              <a:tabLst>
                <a:tab pos="1698625" algn="l"/>
                <a:tab pos="2695575" algn="l"/>
                <a:tab pos="2873375" algn="l"/>
                <a:tab pos="2957513" algn="l"/>
              </a:tabLst>
              <a:defRPr/>
            </a:pPr>
            <a:r>
              <a:rPr lang="en-US" sz="1800" dirty="0" smtClean="0">
                <a:latin typeface="Arial" charset="0"/>
              </a:rPr>
              <a:t>Design </a:t>
            </a:r>
            <a:r>
              <a:rPr lang="en-US" sz="1800" dirty="0">
                <a:latin typeface="Arial" charset="0"/>
              </a:rPr>
              <a:t>assisted by </a:t>
            </a:r>
            <a:r>
              <a:rPr lang="en-US" sz="1800" dirty="0" smtClean="0">
                <a:latin typeface="Arial" charset="0"/>
              </a:rPr>
              <a:t>testing</a:t>
            </a:r>
            <a:endParaRPr lang="en-US" sz="1800" dirty="0" smtClean="0">
              <a:latin typeface="Arial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4072388957"/>
      </p:ext>
    </p:extLst>
  </p:cSld>
  <p:clrMapOvr>
    <a:masterClrMapping/>
  </p:clrMapOvr>
</p:sld>
</file>

<file path=ppt/theme/theme1.xml><?xml version="1.0" encoding="utf-8"?>
<a:theme xmlns:a="http://schemas.openxmlformats.org/drawingml/2006/main" name="Standarddesign">
  <a:themeElements>
    <a:clrScheme name="Standarddesign 1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Standarddesign">
      <a:majorFont>
        <a:latin typeface="ITC Avant Garde Std Bk"/>
        <a:ea typeface=""/>
        <a:cs typeface=""/>
      </a:majorFont>
      <a:minorFont>
        <a:latin typeface="Swis721 BT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0" fontAlgn="base" latinLnBrk="0" hangingPunct="0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de-CH" sz="2400" b="0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Times" pitchFamily="18" charset="0"/>
          </a:defRPr>
        </a:defPPr>
      </a:lstStyle>
    </a:lnDef>
  </a:objectDefaults>
  <a:extraClrSchemeLst>
    <a:extraClrScheme>
      <a:clrScheme name="Standarddesign 1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BBE0E3"/>
        </a:accent1>
        <a:accent2>
          <a:srgbClr val="333399"/>
        </a:accent2>
        <a:accent3>
          <a:srgbClr val="FFFFFF"/>
        </a:accent3>
        <a:accent4>
          <a:srgbClr val="000000"/>
        </a:accent4>
        <a:accent5>
          <a:srgbClr val="DAEDEF"/>
        </a:accent5>
        <a:accent6>
          <a:srgbClr val="2D2D8A"/>
        </a:accent6>
        <a:hlink>
          <a:srgbClr val="009999"/>
        </a:hlink>
        <a:folHlink>
          <a:srgbClr val="99CC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2">
        <a:dk1>
          <a:srgbClr val="000000"/>
        </a:dk1>
        <a:lt1>
          <a:srgbClr val="FFFFFF"/>
        </a:lt1>
        <a:dk2>
          <a:srgbClr val="000000"/>
        </a:dk2>
        <a:lt2>
          <a:srgbClr val="969696"/>
        </a:lt2>
        <a:accent1>
          <a:srgbClr val="FBDF53"/>
        </a:accent1>
        <a:accent2>
          <a:srgbClr val="FF9966"/>
        </a:accent2>
        <a:accent3>
          <a:srgbClr val="FFFFFF"/>
        </a:accent3>
        <a:accent4>
          <a:srgbClr val="000000"/>
        </a:accent4>
        <a:accent5>
          <a:srgbClr val="FDECB3"/>
        </a:accent5>
        <a:accent6>
          <a:srgbClr val="E78A5C"/>
        </a:accent6>
        <a:hlink>
          <a:srgbClr val="CC3300"/>
        </a:hlink>
        <a:folHlink>
          <a:srgbClr val="9966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3">
        <a:dk1>
          <a:srgbClr val="000000"/>
        </a:dk1>
        <a:lt1>
          <a:srgbClr val="FFFFFF"/>
        </a:lt1>
        <a:dk2>
          <a:srgbClr val="000000"/>
        </a:dk2>
        <a:lt2>
          <a:srgbClr val="808080"/>
        </a:lt2>
        <a:accent1>
          <a:srgbClr val="99CCFF"/>
        </a:accent1>
        <a:accent2>
          <a:srgbClr val="CCCCFF"/>
        </a:accent2>
        <a:accent3>
          <a:srgbClr val="FFFFFF"/>
        </a:accent3>
        <a:accent4>
          <a:srgbClr val="000000"/>
        </a:accent4>
        <a:accent5>
          <a:srgbClr val="CAE2FF"/>
        </a:accent5>
        <a:accent6>
          <a:srgbClr val="B9B9E7"/>
        </a:accent6>
        <a:hlink>
          <a:srgbClr val="3333CC"/>
        </a:hlink>
        <a:folHlink>
          <a:srgbClr val="AF67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4">
        <a:dk1>
          <a:srgbClr val="000000"/>
        </a:dk1>
        <a:lt1>
          <a:srgbClr val="DEF6F1"/>
        </a:lt1>
        <a:dk2>
          <a:srgbClr val="000000"/>
        </a:dk2>
        <a:lt2>
          <a:srgbClr val="969696"/>
        </a:lt2>
        <a:accent1>
          <a:srgbClr val="FFFFFF"/>
        </a:accent1>
        <a:accent2>
          <a:srgbClr val="8DC6FF"/>
        </a:accent2>
        <a:accent3>
          <a:srgbClr val="ECFAF7"/>
        </a:accent3>
        <a:accent4>
          <a:srgbClr val="000000"/>
        </a:accent4>
        <a:accent5>
          <a:srgbClr val="FFFFFF"/>
        </a:accent5>
        <a:accent6>
          <a:srgbClr val="7FB3E7"/>
        </a:accent6>
        <a:hlink>
          <a:srgbClr val="0066CC"/>
        </a:hlink>
        <a:folHlink>
          <a:srgbClr val="00A8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5">
        <a:dk1>
          <a:srgbClr val="000000"/>
        </a:dk1>
        <a:lt1>
          <a:srgbClr val="FFFFD9"/>
        </a:lt1>
        <a:dk2>
          <a:srgbClr val="000000"/>
        </a:dk2>
        <a:lt2>
          <a:srgbClr val="777777"/>
        </a:lt2>
        <a:accent1>
          <a:srgbClr val="FFFFF7"/>
        </a:accent1>
        <a:accent2>
          <a:srgbClr val="33CCCC"/>
        </a:accent2>
        <a:accent3>
          <a:srgbClr val="FFFFE9"/>
        </a:accent3>
        <a:accent4>
          <a:srgbClr val="000000"/>
        </a:accent4>
        <a:accent5>
          <a:srgbClr val="FFFFFA"/>
        </a:accent5>
        <a:accent6>
          <a:srgbClr val="2DB9B9"/>
        </a:accent6>
        <a:hlink>
          <a:srgbClr val="FF5050"/>
        </a:hlink>
        <a:folHlink>
          <a:srgbClr val="FF9900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Standarddesign 6">
        <a:dk1>
          <a:srgbClr val="005A58"/>
        </a:dk1>
        <a:lt1>
          <a:srgbClr val="FFFFFF"/>
        </a:lt1>
        <a:dk2>
          <a:srgbClr val="008080"/>
        </a:dk2>
        <a:lt2>
          <a:srgbClr val="FFFF99"/>
        </a:lt2>
        <a:accent1>
          <a:srgbClr val="006462"/>
        </a:accent1>
        <a:accent2>
          <a:srgbClr val="6D6FC7"/>
        </a:accent2>
        <a:accent3>
          <a:srgbClr val="AAC0C0"/>
        </a:accent3>
        <a:accent4>
          <a:srgbClr val="DADADA"/>
        </a:accent4>
        <a:accent5>
          <a:srgbClr val="AAB8B7"/>
        </a:accent5>
        <a:accent6>
          <a:srgbClr val="6264B4"/>
        </a:accent6>
        <a:hlink>
          <a:srgbClr val="00FFFF"/>
        </a:hlink>
        <a:folHlink>
          <a:srgbClr val="00FF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7">
        <a:dk1>
          <a:srgbClr val="5C1F00"/>
        </a:dk1>
        <a:lt1>
          <a:srgbClr val="FFFFFF"/>
        </a:lt1>
        <a:dk2>
          <a:srgbClr val="800000"/>
        </a:dk2>
        <a:lt2>
          <a:srgbClr val="DFD293"/>
        </a:lt2>
        <a:accent1>
          <a:srgbClr val="713E39"/>
        </a:accent1>
        <a:accent2>
          <a:srgbClr val="BE7960"/>
        </a:accent2>
        <a:accent3>
          <a:srgbClr val="C0AAAA"/>
        </a:accent3>
        <a:accent4>
          <a:srgbClr val="DADADA"/>
        </a:accent4>
        <a:accent5>
          <a:srgbClr val="BBAFAE"/>
        </a:accent5>
        <a:accent6>
          <a:srgbClr val="AC6D56"/>
        </a:accent6>
        <a:hlink>
          <a:srgbClr val="FFFF99"/>
        </a:hlink>
        <a:folHlink>
          <a:srgbClr val="D3A21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8">
        <a:dk1>
          <a:srgbClr val="003366"/>
        </a:dk1>
        <a:lt1>
          <a:srgbClr val="FFFFFF"/>
        </a:lt1>
        <a:dk2>
          <a:srgbClr val="000099"/>
        </a:dk2>
        <a:lt2>
          <a:srgbClr val="CCFFFF"/>
        </a:lt2>
        <a:accent1>
          <a:srgbClr val="3366CC"/>
        </a:accent1>
        <a:accent2>
          <a:srgbClr val="00B000"/>
        </a:accent2>
        <a:accent3>
          <a:srgbClr val="AAAACA"/>
        </a:accent3>
        <a:accent4>
          <a:srgbClr val="DADADA"/>
        </a:accent4>
        <a:accent5>
          <a:srgbClr val="ADB8E2"/>
        </a:accent5>
        <a:accent6>
          <a:srgbClr val="009F00"/>
        </a:accent6>
        <a:hlink>
          <a:srgbClr val="66CCFF"/>
        </a:hlink>
        <a:folHlink>
          <a:srgbClr val="FFE701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9">
        <a:dk1>
          <a:srgbClr val="336699"/>
        </a:dk1>
        <a:lt1>
          <a:srgbClr val="FFFFFF"/>
        </a:lt1>
        <a:dk2>
          <a:srgbClr val="000000"/>
        </a:dk2>
        <a:lt2>
          <a:srgbClr val="E3EBF1"/>
        </a:lt2>
        <a:accent1>
          <a:srgbClr val="003399"/>
        </a:accent1>
        <a:accent2>
          <a:srgbClr val="468A4B"/>
        </a:accent2>
        <a:accent3>
          <a:srgbClr val="AAAAAA"/>
        </a:accent3>
        <a:accent4>
          <a:srgbClr val="DADADA"/>
        </a:accent4>
        <a:accent5>
          <a:srgbClr val="AAADCA"/>
        </a:accent5>
        <a:accent6>
          <a:srgbClr val="3F7D43"/>
        </a:accent6>
        <a:hlink>
          <a:srgbClr val="66CCFF"/>
        </a:hlink>
        <a:folHlink>
          <a:srgbClr val="F0E5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0">
        <a:dk1>
          <a:srgbClr val="777777"/>
        </a:dk1>
        <a:lt1>
          <a:srgbClr val="FFFFFF"/>
        </a:lt1>
        <a:dk2>
          <a:srgbClr val="686B5D"/>
        </a:dk2>
        <a:lt2>
          <a:srgbClr val="D1D1CB"/>
        </a:lt2>
        <a:accent1>
          <a:srgbClr val="909082"/>
        </a:accent1>
        <a:accent2>
          <a:srgbClr val="809EA8"/>
        </a:accent2>
        <a:accent3>
          <a:srgbClr val="B9BAB6"/>
        </a:accent3>
        <a:accent4>
          <a:srgbClr val="DADADA"/>
        </a:accent4>
        <a:accent5>
          <a:srgbClr val="C6C6C1"/>
        </a:accent5>
        <a:accent6>
          <a:srgbClr val="738F98"/>
        </a:accent6>
        <a:hlink>
          <a:srgbClr val="FFCC66"/>
        </a:hlink>
        <a:folHlink>
          <a:srgbClr val="E9DCB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1">
        <a:dk1>
          <a:srgbClr val="3E3E5C"/>
        </a:dk1>
        <a:lt1>
          <a:srgbClr val="FFFFFF"/>
        </a:lt1>
        <a:dk2>
          <a:srgbClr val="666699"/>
        </a:dk2>
        <a:lt2>
          <a:srgbClr val="FFFFFF"/>
        </a:lt2>
        <a:accent1>
          <a:srgbClr val="60597B"/>
        </a:accent1>
        <a:accent2>
          <a:srgbClr val="6666FF"/>
        </a:accent2>
        <a:accent3>
          <a:srgbClr val="B8B8CA"/>
        </a:accent3>
        <a:accent4>
          <a:srgbClr val="DADADA"/>
        </a:accent4>
        <a:accent5>
          <a:srgbClr val="B6B5BF"/>
        </a:accent5>
        <a:accent6>
          <a:srgbClr val="5C5CE7"/>
        </a:accent6>
        <a:hlink>
          <a:srgbClr val="99CCFF"/>
        </a:hlink>
        <a:folHlink>
          <a:srgbClr val="FFFF99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Standarddesign 12">
        <a:dk1>
          <a:srgbClr val="2D2015"/>
        </a:dk1>
        <a:lt1>
          <a:srgbClr val="FFFFFF"/>
        </a:lt1>
        <a:dk2>
          <a:srgbClr val="523E26"/>
        </a:dk2>
        <a:lt2>
          <a:srgbClr val="DFC08D"/>
        </a:lt2>
        <a:accent1>
          <a:srgbClr val="8C7B70"/>
        </a:accent1>
        <a:accent2>
          <a:srgbClr val="8F5F2F"/>
        </a:accent2>
        <a:accent3>
          <a:srgbClr val="B3AFAC"/>
        </a:accent3>
        <a:accent4>
          <a:srgbClr val="DADADA"/>
        </a:accent4>
        <a:accent5>
          <a:srgbClr val="C5BFBB"/>
        </a:accent5>
        <a:accent6>
          <a:srgbClr val="81552A"/>
        </a:accent6>
        <a:hlink>
          <a:srgbClr val="CCB400"/>
        </a:hlink>
        <a:folHlink>
          <a:srgbClr val="8C9EA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Larissa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BBE0E3"/>
      </a:accent1>
      <a:accent2>
        <a:srgbClr val="333399"/>
      </a:accent2>
      <a:accent3>
        <a:srgbClr val="FFFFFF"/>
      </a:accent3>
      <a:accent4>
        <a:srgbClr val="000000"/>
      </a:accent4>
      <a:accent5>
        <a:srgbClr val="DAEDEF"/>
      </a:accent5>
      <a:accent6>
        <a:srgbClr val="2D2D8A"/>
      </a:accent6>
      <a:hlink>
        <a:srgbClr val="009999"/>
      </a:hlink>
      <a:folHlink>
        <a:srgbClr val="99CC0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/>
  <TotalTime>0</TotalTime>
  <Words>166</Words>
  <Application>Microsoft Office PowerPoint</Application>
  <PresentationFormat>Bildschirmpräsentation (4:3)</PresentationFormat>
  <Paragraphs>146</Paragraphs>
  <Slides>10</Slides>
  <Notes>1</Notes>
  <HiddenSlides>0</HiddenSlides>
  <MMClips>0</MMClips>
  <ScaleCrop>false</ScaleCrop>
  <HeadingPairs>
    <vt:vector size="4" baseType="variant">
      <vt:variant>
        <vt:lpstr>Design</vt:lpstr>
      </vt:variant>
      <vt:variant>
        <vt:i4>1</vt:i4>
      </vt:variant>
      <vt:variant>
        <vt:lpstr>Folientitel</vt:lpstr>
      </vt:variant>
      <vt:variant>
        <vt:i4>10</vt:i4>
      </vt:variant>
    </vt:vector>
  </HeadingPairs>
  <TitlesOfParts>
    <vt:vector size="11" baseType="lpstr">
      <vt:lpstr>Standarddesign</vt:lpstr>
      <vt:lpstr>3rd international workshop on "Explosive spalling of concrete structures"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  <vt:lpstr>PowerPoint-Präsentation</vt:lpstr>
    </vt:vector>
  </TitlesOfParts>
  <Company>WZL</Company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fib_TG_43_meeting_Madrid_March_2012.ppt</dc:title>
  <dc:creator>Markus Knobloch</dc:creator>
  <cp:lastModifiedBy>keike</cp:lastModifiedBy>
  <cp:revision>753</cp:revision>
  <cp:lastPrinted>2012-03-20T10:46:29Z</cp:lastPrinted>
  <dcterms:created xsi:type="dcterms:W3CDTF">2004-02-16T10:08:01Z</dcterms:created>
  <dcterms:modified xsi:type="dcterms:W3CDTF">2013-09-24T21:49:05Z</dcterms:modified>
</cp:coreProperties>
</file>