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375" r:id="rId3"/>
    <p:sldId id="367" r:id="rId4"/>
    <p:sldId id="368" r:id="rId5"/>
    <p:sldId id="376" r:id="rId6"/>
    <p:sldId id="369" r:id="rId7"/>
    <p:sldId id="374" r:id="rId8"/>
    <p:sldId id="370" r:id="rId9"/>
    <p:sldId id="377" r:id="rId10"/>
    <p:sldId id="371" r:id="rId11"/>
  </p:sldIdLst>
  <p:sldSz cx="9144000" cy="6858000" type="screen4x3"/>
  <p:notesSz cx="6794500" cy="9906000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FFCC"/>
    <a:srgbClr val="EAEAEA"/>
    <a:srgbClr val="F8F8F8"/>
    <a:srgbClr val="DDDDDD"/>
    <a:srgbClr val="0000FF"/>
    <a:srgbClr val="5F5F5F"/>
    <a:srgbClr val="F3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89467" autoAdjust="0"/>
  </p:normalViewPr>
  <p:slideViewPr>
    <p:cSldViewPr snapToGrid="0">
      <p:cViewPr>
        <p:scale>
          <a:sx n="80" d="100"/>
          <a:sy n="80" d="100"/>
        </p:scale>
        <p:origin x="-1278" y="72"/>
      </p:cViewPr>
      <p:guideLst>
        <p:guide orient="horz" pos="2160"/>
        <p:guide pos="3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114" y="-58"/>
      </p:cViewPr>
      <p:guideLst>
        <p:guide orient="horz" pos="312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382" tIns="47690" rIns="95382" bIns="47690" numCol="1" anchor="t" anchorCtr="0" compatLnSpc="1">
            <a:prstTxWarp prst="textNoShape">
              <a:avLst/>
            </a:prstTxWarp>
          </a:bodyPr>
          <a:lstStyle>
            <a:lvl1pPr defTabSz="954626">
              <a:defRPr sz="13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382" tIns="47690" rIns="95382" bIns="47690" numCol="1" anchor="t" anchorCtr="0" compatLnSpc="1">
            <a:prstTxWarp prst="textNoShape">
              <a:avLst/>
            </a:prstTxWarp>
          </a:bodyPr>
          <a:lstStyle>
            <a:lvl1pPr algn="r" defTabSz="954626">
              <a:defRPr sz="13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2288"/>
            <a:ext cx="29448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382" tIns="47690" rIns="95382" bIns="47690" numCol="1" anchor="b" anchorCtr="0" compatLnSpc="1">
            <a:prstTxWarp prst="textNoShape">
              <a:avLst/>
            </a:prstTxWarp>
          </a:bodyPr>
          <a:lstStyle>
            <a:lvl1pPr defTabSz="954626">
              <a:defRPr sz="13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2288"/>
            <a:ext cx="29448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382" tIns="47690" rIns="95382" bIns="47690" numCol="1" anchor="b" anchorCtr="0" compatLnSpc="1">
            <a:prstTxWarp prst="textNoShape">
              <a:avLst/>
            </a:prstTxWarp>
          </a:bodyPr>
          <a:lstStyle>
            <a:lvl1pPr algn="r" defTabSz="954626">
              <a:defRPr sz="1300"/>
            </a:lvl1pPr>
          </a:lstStyle>
          <a:p>
            <a:pPr>
              <a:defRPr/>
            </a:pPr>
            <a:fld id="{E8E6F621-DE0F-4FB9-89B4-96EE07B36FBE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59945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382" tIns="47690" rIns="95382" bIns="47690" numCol="1" anchor="t" anchorCtr="0" compatLnSpc="1">
            <a:prstTxWarp prst="textNoShape">
              <a:avLst/>
            </a:prstTxWarp>
          </a:bodyPr>
          <a:lstStyle>
            <a:lvl1pPr defTabSz="954626">
              <a:defRPr sz="13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382" tIns="47690" rIns="95382" bIns="47690" numCol="1" anchor="t" anchorCtr="0" compatLnSpc="1">
            <a:prstTxWarp prst="textNoShape">
              <a:avLst/>
            </a:prstTxWarp>
          </a:bodyPr>
          <a:lstStyle>
            <a:lvl1pPr algn="r" defTabSz="954626">
              <a:defRPr sz="13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44538"/>
            <a:ext cx="4949825" cy="3713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05350"/>
            <a:ext cx="4984750" cy="445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382" tIns="47690" rIns="95382" bIns="476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Mastertextformat bearbeiten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2288"/>
            <a:ext cx="29448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382" tIns="47690" rIns="95382" bIns="47690" numCol="1" anchor="b" anchorCtr="0" compatLnSpc="1">
            <a:prstTxWarp prst="textNoShape">
              <a:avLst/>
            </a:prstTxWarp>
          </a:bodyPr>
          <a:lstStyle>
            <a:lvl1pPr defTabSz="954626">
              <a:defRPr sz="13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12288"/>
            <a:ext cx="29448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382" tIns="47690" rIns="95382" bIns="47690" numCol="1" anchor="b" anchorCtr="0" compatLnSpc="1">
            <a:prstTxWarp prst="textNoShape">
              <a:avLst/>
            </a:prstTxWarp>
          </a:bodyPr>
          <a:lstStyle>
            <a:lvl1pPr algn="r" defTabSz="954626">
              <a:defRPr sz="1300"/>
            </a:lvl1pPr>
          </a:lstStyle>
          <a:p>
            <a:pPr>
              <a:defRPr/>
            </a:pPr>
            <a:fld id="{3D374D8B-234A-4391-9BB5-5A002BD39ED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45880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75000"/>
      </a:spcBef>
      <a:spcAft>
        <a:spcPct val="0"/>
      </a:spcAft>
      <a:defRPr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60000"/>
      </a:spcBef>
      <a:spcAft>
        <a:spcPct val="0"/>
      </a:spcAft>
      <a:defRPr sz="16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088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954088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954088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954088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954088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C70E95CA-442E-4BDE-AB7A-547AC576030A}" type="slidenum">
              <a:rPr lang="de-CH" altLang="de-DE" sz="1300" smtClean="0"/>
              <a:pPr/>
              <a:t>1</a:t>
            </a:fld>
            <a:endParaRPr lang="de-CH" altLang="de-DE" sz="130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5"/>
          <p:cNvSpPr txBox="1">
            <a:spLocks noChangeArrowheads="1"/>
          </p:cNvSpPr>
          <p:nvPr userDrawn="1"/>
        </p:nvSpPr>
        <p:spPr bwMode="auto">
          <a:xfrm>
            <a:off x="6197600" y="6643688"/>
            <a:ext cx="24526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de-CH" sz="900" smtClean="0">
                <a:solidFill>
                  <a:schemeClr val="bg1"/>
                </a:solidFill>
                <a:latin typeface="Arial" pitchFamily="34" charset="0"/>
              </a:rPr>
              <a:t>Datum</a:t>
            </a:r>
          </a:p>
        </p:txBody>
      </p:sp>
      <p:sp>
        <p:nvSpPr>
          <p:cNvPr id="5" name="Rectangle 29"/>
          <p:cNvSpPr>
            <a:spLocks noChangeArrowheads="1"/>
          </p:cNvSpPr>
          <p:nvPr userDrawn="1"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1">
            <a:gsLst>
              <a:gs pos="0">
                <a:srgbClr val="808080"/>
              </a:gs>
              <a:gs pos="100000">
                <a:srgbClr val="464646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52ADE7"/>
              </a:buClr>
              <a:buFont typeface="Wingdings" pitchFamily="2" charset="2"/>
              <a:buNone/>
              <a:defRPr/>
            </a:pPr>
            <a:endParaRPr lang="en-GB" altLang="de-DE" sz="3000" smtClean="0">
              <a:latin typeface="Arial" charset="0"/>
            </a:endParaRPr>
          </a:p>
        </p:txBody>
      </p:sp>
      <p:pic>
        <p:nvPicPr>
          <p:cNvPr id="6" name="Picture 31" descr="head_bg_home_c170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5200650"/>
            <a:ext cx="91408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3"/>
          <p:cNvSpPr>
            <a:spLocks noChangeArrowheads="1"/>
          </p:cNvSpPr>
          <p:nvPr userDrawn="1"/>
        </p:nvSpPr>
        <p:spPr bwMode="auto">
          <a:xfrm>
            <a:off x="0" y="6642100"/>
            <a:ext cx="9144000" cy="215900"/>
          </a:xfrm>
          <a:prstGeom prst="rect">
            <a:avLst/>
          </a:prstGeom>
          <a:gradFill rotWithShape="1">
            <a:gsLst>
              <a:gs pos="0">
                <a:srgbClr val="777777"/>
              </a:gs>
              <a:gs pos="100000">
                <a:srgbClr val="353535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52ADE7"/>
              </a:buClr>
              <a:buFont typeface="Wingdings" pitchFamily="2" charset="2"/>
              <a:buNone/>
              <a:defRPr/>
            </a:pPr>
            <a:endParaRPr lang="en-GB" altLang="de-DE" sz="3000" smtClean="0">
              <a:latin typeface="Arial" charset="0"/>
            </a:endParaRPr>
          </a:p>
        </p:txBody>
      </p:sp>
      <p:pic>
        <p:nvPicPr>
          <p:cNvPr id="8" name="Picture 41" descr="ethlogo_b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1638"/>
            <a:ext cx="1709738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8077200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noProof="0" smtClean="0"/>
              <a:t>Mastertitelformat bearbeiten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438400"/>
            <a:ext cx="8077200" cy="1819275"/>
          </a:xfrm>
        </p:spPr>
        <p:txBody>
          <a:bodyPr/>
          <a:lstStyle>
            <a:lvl1pPr marL="0" indent="0">
              <a:lnSpc>
                <a:spcPts val="3000"/>
              </a:lnSpc>
              <a:buFont typeface="Wingdings" pitchFamily="2" charset="2"/>
              <a:buNone/>
              <a:defRPr sz="2200"/>
            </a:lvl1pPr>
          </a:lstStyle>
          <a:p>
            <a:pPr lvl="0"/>
            <a:r>
              <a:rPr lang="de-CH" noProof="0" smtClean="0"/>
              <a:t>Master-Untertitelformat bearbeiten</a:t>
            </a:r>
          </a:p>
        </p:txBody>
      </p:sp>
      <p:sp>
        <p:nvSpPr>
          <p:cNvPr id="9" name="Rectangle 4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F32AC-91D1-41C1-ADC2-7D13F1C45756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4766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1ADA6-760A-4647-9713-3977841EE8BD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0657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78600" y="828675"/>
            <a:ext cx="2019300" cy="55721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19113" y="828675"/>
            <a:ext cx="5907087" cy="55721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13DB7-D011-41DA-9A0E-B7284303C73C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93714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C5566-0849-42E9-8FB9-E69F1E24DBA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2790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272E4-F67F-4C68-8F81-95EA225D1C1D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8477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6575" y="1438275"/>
            <a:ext cx="3954463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3438" y="1438275"/>
            <a:ext cx="3954462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5CA8B-BE0A-4204-893B-AAED7379B08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89521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44D99-3E6D-4DF3-B090-F66BD5F6F677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1448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26C44-84BC-478B-9AAA-C3B13E2693D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850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C53CB-79D1-47AC-B9AB-0964D28A1FAF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43920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CFD55-A60E-48FA-8734-001BE49A3DB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18454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58D0C-C6E4-43A3-A6F0-1C97BFC2FBA4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0609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/>
        </p:nvSpPr>
        <p:spPr bwMode="auto">
          <a:xfrm>
            <a:off x="533400" y="1143000"/>
            <a:ext cx="777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52ADE7"/>
              </a:buClr>
              <a:buFont typeface="Wingdings" pitchFamily="2" charset="2"/>
              <a:buNone/>
              <a:defRPr/>
            </a:pPr>
            <a:endParaRPr lang="en-GB" sz="3200" b="1" smtClean="0">
              <a:solidFill>
                <a:srgbClr val="2A6AB3"/>
              </a:solidFill>
              <a:latin typeface="Arial" pitchFamily="34" charset="0"/>
            </a:endParaRP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519113" y="828675"/>
            <a:ext cx="80772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Mastertitelformat bearbeiten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6575" y="1438275"/>
            <a:ext cx="8061325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Mastertextformat bearbeiten</a:t>
            </a:r>
          </a:p>
          <a:p>
            <a:pPr lvl="1"/>
            <a:r>
              <a:rPr lang="en-GB" altLang="de-DE" smtClean="0"/>
              <a:t>Zweite Ebene</a:t>
            </a:r>
          </a:p>
          <a:p>
            <a:pPr lvl="2"/>
            <a:r>
              <a:rPr lang="en-GB" altLang="de-DE" smtClean="0"/>
              <a:t>Dritte Ebene</a:t>
            </a:r>
          </a:p>
          <a:p>
            <a:pPr lvl="3"/>
            <a:r>
              <a:rPr lang="en-GB" altLang="de-DE" smtClean="0"/>
              <a:t>Vierte Ebene</a:t>
            </a:r>
          </a:p>
          <a:p>
            <a:pPr lvl="4"/>
            <a:r>
              <a:rPr lang="en-GB" altLang="de-DE" smtClean="0"/>
              <a:t>Fünfte Ebene</a:t>
            </a:r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gradFill rotWithShape="1">
            <a:gsLst>
              <a:gs pos="0">
                <a:srgbClr val="777777"/>
              </a:gs>
              <a:gs pos="100000">
                <a:srgbClr val="353535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52ADE7"/>
              </a:buClr>
              <a:buFont typeface="Wingdings" pitchFamily="2" charset="2"/>
              <a:buNone/>
              <a:defRPr/>
            </a:pPr>
            <a:endParaRPr lang="en-GB" altLang="de-DE" sz="3000" smtClean="0">
              <a:latin typeface="Arial" charset="0"/>
            </a:endParaRPr>
          </a:p>
        </p:txBody>
      </p:sp>
      <p:pic>
        <p:nvPicPr>
          <p:cNvPr id="1030" name="Picture 37"/>
          <p:cNvPicPr>
            <a:picLocks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41" descr="ethlogo_w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57150"/>
            <a:ext cx="19177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D4D4D">
                    <a:alpha val="2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2300" y="65722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DC8EDAB-3FDF-4D07-96DD-9FEC8F39A3A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 ftr="0" dt="0"/>
  <p:txStyles>
    <p:titleStyle>
      <a:lvl1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28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2800" b="1">
          <a:solidFill>
            <a:srgbClr val="5F5F5F"/>
          </a:solidFill>
          <a:latin typeface="ITC Avant Garde Std Bk" pitchFamily="34" charset="0"/>
        </a:defRPr>
      </a:lvl2pPr>
      <a:lvl3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2800" b="1">
          <a:solidFill>
            <a:srgbClr val="5F5F5F"/>
          </a:solidFill>
          <a:latin typeface="ITC Avant Garde Std Bk" pitchFamily="34" charset="0"/>
        </a:defRPr>
      </a:lvl3pPr>
      <a:lvl4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2800" b="1">
          <a:solidFill>
            <a:srgbClr val="5F5F5F"/>
          </a:solidFill>
          <a:latin typeface="ITC Avant Garde Std Bk" pitchFamily="34" charset="0"/>
        </a:defRPr>
      </a:lvl4pPr>
      <a:lvl5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2800" b="1">
          <a:solidFill>
            <a:srgbClr val="5F5F5F"/>
          </a:solidFill>
          <a:latin typeface="ITC Avant Garde Std Bk" pitchFamily="34" charset="0"/>
        </a:defRPr>
      </a:lvl5pPr>
      <a:lvl6pPr marL="457200" algn="l" rtl="0" fontAlgn="base">
        <a:lnSpc>
          <a:spcPts val="3800"/>
        </a:lnSpc>
        <a:spcBef>
          <a:spcPct val="0"/>
        </a:spcBef>
        <a:spcAft>
          <a:spcPct val="0"/>
        </a:spcAft>
        <a:defRPr sz="2800" b="1">
          <a:solidFill>
            <a:srgbClr val="5F5F5F"/>
          </a:solidFill>
          <a:latin typeface="ITC Avant Garde Std Bk" pitchFamily="34" charset="0"/>
        </a:defRPr>
      </a:lvl6pPr>
      <a:lvl7pPr marL="914400" algn="l" rtl="0" fontAlgn="base">
        <a:lnSpc>
          <a:spcPts val="3800"/>
        </a:lnSpc>
        <a:spcBef>
          <a:spcPct val="0"/>
        </a:spcBef>
        <a:spcAft>
          <a:spcPct val="0"/>
        </a:spcAft>
        <a:defRPr sz="2800" b="1">
          <a:solidFill>
            <a:srgbClr val="5F5F5F"/>
          </a:solidFill>
          <a:latin typeface="ITC Avant Garde Std Bk" pitchFamily="34" charset="0"/>
        </a:defRPr>
      </a:lvl7pPr>
      <a:lvl8pPr marL="1371600" algn="l" rtl="0" fontAlgn="base">
        <a:lnSpc>
          <a:spcPts val="3800"/>
        </a:lnSpc>
        <a:spcBef>
          <a:spcPct val="0"/>
        </a:spcBef>
        <a:spcAft>
          <a:spcPct val="0"/>
        </a:spcAft>
        <a:defRPr sz="2800" b="1">
          <a:solidFill>
            <a:srgbClr val="5F5F5F"/>
          </a:solidFill>
          <a:latin typeface="ITC Avant Garde Std Bk" pitchFamily="34" charset="0"/>
        </a:defRPr>
      </a:lvl8pPr>
      <a:lvl9pPr marL="1828800" algn="l" rtl="0" fontAlgn="base">
        <a:lnSpc>
          <a:spcPts val="3800"/>
        </a:lnSpc>
        <a:spcBef>
          <a:spcPct val="0"/>
        </a:spcBef>
        <a:spcAft>
          <a:spcPct val="0"/>
        </a:spcAft>
        <a:defRPr sz="2800" b="1">
          <a:solidFill>
            <a:srgbClr val="5F5F5F"/>
          </a:solidFill>
          <a:latin typeface="ITC Avant Garde Std Bk" pitchFamily="34" charset="0"/>
        </a:defRPr>
      </a:lvl9pPr>
    </p:titleStyle>
    <p:bodyStyle>
      <a:lvl1pPr marL="342900" indent="-342900" algn="l" rtl="0" eaLnBrk="0" fontAlgn="base" hangingPunct="0">
        <a:lnSpc>
          <a:spcPts val="4000"/>
        </a:lnSpc>
        <a:spcBef>
          <a:spcPts val="800"/>
        </a:spcBef>
        <a:spcAft>
          <a:spcPct val="0"/>
        </a:spcAft>
        <a:buClr>
          <a:srgbClr val="5F5F5F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ts val="3200"/>
        </a:lnSpc>
        <a:spcBef>
          <a:spcPts val="400"/>
        </a:spcBef>
        <a:spcAft>
          <a:spcPct val="0"/>
        </a:spcAft>
        <a:buClr>
          <a:srgbClr val="FF0000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ts val="2400"/>
        </a:lnSpc>
        <a:spcBef>
          <a:spcPts val="4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Times" pitchFamily="18" charset="0"/>
        <a:buChar char="•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Char char="º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0000"/>
        <a:buChar char="º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0000"/>
        <a:buChar char="º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0000"/>
        <a:buChar char="º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0000"/>
        <a:buChar char="º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ts val="4000"/>
              </a:lnSpc>
              <a:spcBef>
                <a:spcPts val="800"/>
              </a:spcBef>
              <a:buClr>
                <a:srgbClr val="5F5F5F"/>
              </a:buClr>
              <a:buSzPct val="11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Swis721 BT" pitchFamily="34" charset="0"/>
              </a:defRPr>
            </a:lvl1pPr>
            <a:lvl2pPr marL="742950" indent="-285750">
              <a:lnSpc>
                <a:spcPts val="3200"/>
              </a:lnSpc>
              <a:spcBef>
                <a:spcPts val="400"/>
              </a:spcBef>
              <a:buClr>
                <a:srgbClr val="FF0000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Swis721 BT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har char="-"/>
              <a:defRPr>
                <a:solidFill>
                  <a:schemeClr val="tx1"/>
                </a:solidFill>
                <a:latin typeface="Swis721 BT" pitchFamily="34" charset="0"/>
              </a:defRPr>
            </a:lvl3pPr>
            <a:lvl4pPr marL="1600200" indent="-228600">
              <a:lnSpc>
                <a:spcPts val="1800"/>
              </a:lnSpc>
              <a:spcBef>
                <a:spcPts val="4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Swis721 BT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Char char="º"/>
              <a:defRPr sz="1200">
                <a:solidFill>
                  <a:schemeClr val="tx1"/>
                </a:solidFill>
                <a:latin typeface="Swis721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Char char="º"/>
              <a:defRPr sz="1200">
                <a:solidFill>
                  <a:schemeClr val="tx1"/>
                </a:solidFill>
                <a:latin typeface="Swis721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Char char="º"/>
              <a:defRPr sz="1200">
                <a:solidFill>
                  <a:schemeClr val="tx1"/>
                </a:solidFill>
                <a:latin typeface="Swis721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Char char="º"/>
              <a:defRPr sz="1200">
                <a:solidFill>
                  <a:schemeClr val="tx1"/>
                </a:solidFill>
                <a:latin typeface="Swis721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Char char="º"/>
              <a:defRPr sz="1200">
                <a:solidFill>
                  <a:schemeClr val="tx1"/>
                </a:solidFill>
                <a:latin typeface="Swis721 BT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7D4976E-D24F-4C01-9E59-602286F0F79F}" type="slidenum">
              <a:rPr lang="de-CH" altLang="de-DE" sz="1400" smtClean="0">
                <a:solidFill>
                  <a:schemeClr val="bg1"/>
                </a:solidFill>
                <a:latin typeface="Arial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de-CH" altLang="de-DE" sz="1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9575" y="1338263"/>
            <a:ext cx="8305800" cy="584200"/>
          </a:xfrm>
          <a:noFill/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en-US" altLang="de-DE" smtClean="0">
                <a:solidFill>
                  <a:schemeClr val="accent2"/>
                </a:solidFill>
              </a:rPr>
              <a:t>3</a:t>
            </a:r>
            <a:r>
              <a:rPr lang="en-US" altLang="de-DE" baseline="30000" smtClean="0">
                <a:solidFill>
                  <a:schemeClr val="accent2"/>
                </a:solidFill>
              </a:rPr>
              <a:t>rd</a:t>
            </a:r>
            <a:r>
              <a:rPr lang="en-US" altLang="de-DE" smtClean="0">
                <a:solidFill>
                  <a:schemeClr val="accent2"/>
                </a:solidFill>
              </a:rPr>
              <a:t> international workshop on</a:t>
            </a:r>
            <a:br>
              <a:rPr lang="en-US" altLang="de-DE" smtClean="0">
                <a:solidFill>
                  <a:schemeClr val="accent2"/>
                </a:solidFill>
              </a:rPr>
            </a:br>
            <a:r>
              <a:rPr lang="en-US" altLang="de-DE" smtClean="0">
                <a:solidFill>
                  <a:schemeClr val="accent2"/>
                </a:solidFill>
              </a:rPr>
              <a:t>"Explosive spalling of concrete structures"</a:t>
            </a:r>
            <a:endParaRPr lang="de-CH" altLang="de-DE" smtClean="0">
              <a:solidFill>
                <a:schemeClr val="accent2"/>
              </a:solidFill>
            </a:endParaRP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477838" y="4543425"/>
            <a:ext cx="8188325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ts val="4000"/>
              </a:lnSpc>
              <a:spcBef>
                <a:spcPts val="800"/>
              </a:spcBef>
              <a:buClr>
                <a:srgbClr val="5F5F5F"/>
              </a:buClr>
              <a:buSzPct val="11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Swis721 BT" pitchFamily="34" charset="0"/>
              </a:defRPr>
            </a:lvl1pPr>
            <a:lvl2pPr marL="742950" indent="-285750">
              <a:lnSpc>
                <a:spcPts val="3200"/>
              </a:lnSpc>
              <a:spcBef>
                <a:spcPts val="400"/>
              </a:spcBef>
              <a:buClr>
                <a:srgbClr val="FF0000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Swis721 BT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har char="-"/>
              <a:defRPr>
                <a:solidFill>
                  <a:schemeClr val="tx1"/>
                </a:solidFill>
                <a:latin typeface="Swis721 BT" pitchFamily="34" charset="0"/>
              </a:defRPr>
            </a:lvl3pPr>
            <a:lvl4pPr marL="1600200" indent="-228600">
              <a:lnSpc>
                <a:spcPts val="1800"/>
              </a:lnSpc>
              <a:spcBef>
                <a:spcPts val="4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Swis721 BT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Char char="º"/>
              <a:defRPr sz="1200">
                <a:solidFill>
                  <a:schemeClr val="tx1"/>
                </a:solidFill>
                <a:latin typeface="Swis721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Char char="º"/>
              <a:defRPr sz="1200">
                <a:solidFill>
                  <a:schemeClr val="tx1"/>
                </a:solidFill>
                <a:latin typeface="Swis721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Char char="º"/>
              <a:defRPr sz="1200">
                <a:solidFill>
                  <a:schemeClr val="tx1"/>
                </a:solidFill>
                <a:latin typeface="Swis721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Char char="º"/>
              <a:defRPr sz="1200">
                <a:solidFill>
                  <a:schemeClr val="tx1"/>
                </a:solidFill>
                <a:latin typeface="Swis721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Char char="º"/>
              <a:defRPr sz="1200">
                <a:solidFill>
                  <a:schemeClr val="tx1"/>
                </a:solidFill>
                <a:latin typeface="Swis721 BT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de-DE" sz="1600"/>
          </a:p>
          <a:p>
            <a:pPr algn="ctr" eaLnBrk="1" hangingPunct="1">
              <a:lnSpc>
                <a:spcPct val="10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de-DE" sz="1600"/>
              <a:t>Eike Klingsch  -  ETH Zurich, Switzerland  - Institute of Structural Engineering</a:t>
            </a:r>
          </a:p>
        </p:txBody>
      </p:sp>
      <p:sp>
        <p:nvSpPr>
          <p:cNvPr id="3077" name="Text Box 11"/>
          <p:cNvSpPr txBox="1">
            <a:spLocks noChangeArrowheads="1"/>
          </p:cNvSpPr>
          <p:nvPr/>
        </p:nvSpPr>
        <p:spPr bwMode="auto">
          <a:xfrm>
            <a:off x="885825" y="3257550"/>
            <a:ext cx="7337425" cy="153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ts val="4000"/>
              </a:lnSpc>
              <a:spcBef>
                <a:spcPts val="800"/>
              </a:spcBef>
              <a:buClr>
                <a:srgbClr val="5F5F5F"/>
              </a:buClr>
              <a:buSzPct val="11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Swis721 BT" pitchFamily="34" charset="0"/>
              </a:defRPr>
            </a:lvl1pPr>
            <a:lvl2pPr marL="742950" indent="-285750">
              <a:lnSpc>
                <a:spcPts val="3200"/>
              </a:lnSpc>
              <a:spcBef>
                <a:spcPts val="400"/>
              </a:spcBef>
              <a:buClr>
                <a:srgbClr val="FF0000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Swis721 BT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har char="-"/>
              <a:defRPr>
                <a:solidFill>
                  <a:schemeClr val="tx1"/>
                </a:solidFill>
                <a:latin typeface="Swis721 BT" pitchFamily="34" charset="0"/>
              </a:defRPr>
            </a:lvl3pPr>
            <a:lvl4pPr marL="1600200" indent="-228600">
              <a:lnSpc>
                <a:spcPts val="1800"/>
              </a:lnSpc>
              <a:spcBef>
                <a:spcPts val="4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Swis721 BT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Char char="º"/>
              <a:defRPr sz="1200">
                <a:solidFill>
                  <a:schemeClr val="tx1"/>
                </a:solidFill>
                <a:latin typeface="Swis721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Char char="º"/>
              <a:defRPr sz="1200">
                <a:solidFill>
                  <a:schemeClr val="tx1"/>
                </a:solidFill>
                <a:latin typeface="Swis721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Char char="º"/>
              <a:defRPr sz="1200">
                <a:solidFill>
                  <a:schemeClr val="tx1"/>
                </a:solidFill>
                <a:latin typeface="Swis721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Char char="º"/>
              <a:defRPr sz="1200">
                <a:solidFill>
                  <a:schemeClr val="tx1"/>
                </a:solidFill>
                <a:latin typeface="Swis721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Char char="º"/>
              <a:defRPr sz="1200">
                <a:solidFill>
                  <a:schemeClr val="tx1"/>
                </a:solidFill>
                <a:latin typeface="Swis721 BT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de-DE" sz="2000" b="1" dirty="0"/>
          </a:p>
          <a:p>
            <a:pPr algn="ctr" eaLnBrk="1" hangingPunct="1">
              <a:lnSpc>
                <a:spcPct val="10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de-DE" sz="2000" b="1" dirty="0"/>
              <a:t>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dirty="0"/>
              <a:t>Paris, France</a:t>
            </a:r>
            <a:endParaRPr lang="en-US" altLang="de-DE" b="1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dirty="0"/>
              <a:t>Wednesday, </a:t>
            </a:r>
            <a:r>
              <a:rPr lang="en-US" altLang="de-DE" dirty="0" smtClean="0"/>
              <a:t>September 26</a:t>
            </a:r>
            <a:r>
              <a:rPr lang="en-US" altLang="de-DE" baseline="30000" dirty="0" smtClean="0"/>
              <a:t>th</a:t>
            </a:r>
            <a:r>
              <a:rPr lang="en-US" altLang="de-DE" dirty="0" smtClean="0"/>
              <a:t> </a:t>
            </a:r>
            <a:r>
              <a:rPr lang="en-US" altLang="de-DE" dirty="0"/>
              <a:t>2013</a:t>
            </a:r>
            <a:endParaRPr lang="en-US" altLang="de-DE" i="1" dirty="0">
              <a:latin typeface="Arial" charset="0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675" y="387350"/>
            <a:ext cx="108585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19100" y="2381250"/>
            <a:ext cx="8305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rtl="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5F5F5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5F5F5F"/>
                </a:solidFill>
                <a:latin typeface="ITC Avant Garde Std Bk" pitchFamily="34" charset="0"/>
              </a:defRPr>
            </a:lvl2pPr>
            <a:lvl3pPr algn="l" rtl="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5F5F5F"/>
                </a:solidFill>
                <a:latin typeface="ITC Avant Garde Std Bk" pitchFamily="34" charset="0"/>
              </a:defRPr>
            </a:lvl3pPr>
            <a:lvl4pPr algn="l" rtl="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5F5F5F"/>
                </a:solidFill>
                <a:latin typeface="ITC Avant Garde Std Bk" pitchFamily="34" charset="0"/>
              </a:defRPr>
            </a:lvl4pPr>
            <a:lvl5pPr algn="l" rtl="0" eaLnBrk="0" fontAlgn="base" hangingPunct="0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5F5F5F"/>
                </a:solidFill>
                <a:latin typeface="ITC Avant Garde Std Bk" pitchFamily="34" charset="0"/>
              </a:defRPr>
            </a:lvl5pPr>
            <a:lvl6pPr marL="457200" algn="l" rtl="0" fontAlgn="base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5F5F5F"/>
                </a:solidFill>
                <a:latin typeface="ITC Avant Garde Std Bk" pitchFamily="34" charset="0"/>
              </a:defRPr>
            </a:lvl6pPr>
            <a:lvl7pPr marL="914400" algn="l" rtl="0" fontAlgn="base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5F5F5F"/>
                </a:solidFill>
                <a:latin typeface="ITC Avant Garde Std Bk" pitchFamily="34" charset="0"/>
              </a:defRPr>
            </a:lvl7pPr>
            <a:lvl8pPr marL="1371600" algn="l" rtl="0" fontAlgn="base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5F5F5F"/>
                </a:solidFill>
                <a:latin typeface="ITC Avant Garde Std Bk" pitchFamily="34" charset="0"/>
              </a:defRPr>
            </a:lvl8pPr>
            <a:lvl9pPr marL="1828800" algn="l" rtl="0" fontAlgn="base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5F5F5F"/>
                </a:solidFill>
                <a:latin typeface="ITC Avant Garde Std Bk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en-US" altLang="de-DE" kern="0" dirty="0" smtClean="0">
                <a:solidFill>
                  <a:schemeClr val="accent2"/>
                </a:solidFill>
              </a:rPr>
              <a:t>activities of the </a:t>
            </a:r>
            <a:r>
              <a:rPr lang="en-US" altLang="de-DE" i="1" kern="0" dirty="0" smtClean="0">
                <a:solidFill>
                  <a:schemeClr val="accent2"/>
                </a:solidFill>
              </a:rPr>
              <a:t>fib </a:t>
            </a:r>
            <a:r>
              <a:rPr lang="en-US" altLang="de-DE" kern="0" dirty="0" smtClean="0">
                <a:solidFill>
                  <a:schemeClr val="accent2"/>
                </a:solidFill>
              </a:rPr>
              <a:t>T.G. 4.3. </a:t>
            </a:r>
            <a:br>
              <a:rPr lang="en-US" altLang="de-DE" kern="0" dirty="0" smtClean="0">
                <a:solidFill>
                  <a:schemeClr val="accent2"/>
                </a:solidFill>
              </a:rPr>
            </a:br>
            <a:r>
              <a:rPr lang="en-US" altLang="de-DE" kern="0" dirty="0" smtClean="0">
                <a:solidFill>
                  <a:schemeClr val="accent2"/>
                </a:solidFill>
              </a:rPr>
              <a:t>"Fire Design of Concrete Structures"</a:t>
            </a:r>
            <a:endParaRPr lang="de-CH" altLang="de-DE" kern="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7C53CB-79D1-47AC-B9AB-0964D28A1FAF}" type="slidenum">
              <a:rPr lang="de-CH" smtClean="0"/>
              <a:pPr>
                <a:defRPr/>
              </a:pPr>
              <a:t>10</a:t>
            </a:fld>
            <a:endParaRPr lang="de-CH"/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88900" y="758825"/>
            <a:ext cx="8461334" cy="464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5F5F5F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dirty="0">
                <a:solidFill>
                  <a:schemeClr val="accent2"/>
                </a:solidFill>
                <a:latin typeface="Arial" charset="0"/>
              </a:rPr>
              <a:t>	</a:t>
            </a:r>
            <a:r>
              <a:rPr lang="en-US" b="1" i="1" dirty="0">
                <a:solidFill>
                  <a:schemeClr val="accent2"/>
                </a:solidFill>
                <a:latin typeface="Arial" charset="0"/>
              </a:rPr>
              <a:t>fib </a:t>
            </a:r>
            <a:r>
              <a:rPr lang="en-US" b="1" i="1" dirty="0" smtClean="0">
                <a:solidFill>
                  <a:schemeClr val="accent2"/>
                </a:solidFill>
                <a:latin typeface="Arial" charset="0"/>
              </a:rPr>
              <a:t>T.G. 8.11</a:t>
            </a:r>
            <a:r>
              <a:rPr lang="en-US" b="1" i="1" dirty="0">
                <a:solidFill>
                  <a:schemeClr val="accent2"/>
                </a:solidFill>
                <a:latin typeface="Arial" charset="0"/>
              </a:rPr>
              <a:t>. "Fire resistant concretes </a:t>
            </a:r>
            <a:r>
              <a:rPr lang="en-US" b="1" i="1" dirty="0" smtClean="0">
                <a:solidFill>
                  <a:schemeClr val="accent2"/>
                </a:solidFill>
                <a:latin typeface="Arial" charset="0"/>
              </a:rPr>
              <a:t>for tunnels"</a:t>
            </a:r>
            <a:endParaRPr lang="en-US" b="1" i="1" dirty="0">
              <a:solidFill>
                <a:schemeClr val="accent2"/>
              </a:solidFill>
              <a:latin typeface="Arial" charset="0"/>
            </a:endParaRPr>
          </a:p>
          <a:p>
            <a:pPr marL="357187" lvl="1" eaLnBrk="1" hangingPunct="1">
              <a:spcBef>
                <a:spcPct val="20000"/>
              </a:spcBef>
              <a:buClr>
                <a:srgbClr val="FF0000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 smtClean="0">
              <a:latin typeface="Arial" charset="0"/>
            </a:endParaRPr>
          </a:p>
          <a:p>
            <a:pPr marL="357187" lvl="1" eaLnBrk="1" hangingPunct="1">
              <a:spcBef>
                <a:spcPct val="20000"/>
              </a:spcBef>
              <a:buClr>
                <a:srgbClr val="FF0000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>
              <a:latin typeface="Arial" charset="0"/>
            </a:endParaRPr>
          </a:p>
          <a:p>
            <a:pPr marL="357187" lvl="1" eaLnBrk="1" hangingPunct="1">
              <a:spcBef>
                <a:spcPct val="20000"/>
              </a:spcBef>
              <a:buClr>
                <a:srgbClr val="FF0000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 smtClean="0">
              <a:latin typeface="Arial" charset="0"/>
            </a:endParaRPr>
          </a:p>
          <a:p>
            <a:pPr marL="357187" lvl="1" eaLnBrk="1" hangingPunct="1">
              <a:spcBef>
                <a:spcPct val="20000"/>
              </a:spcBef>
              <a:buClr>
                <a:srgbClr val="FF0000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 smtClean="0">
              <a:latin typeface="Arial" charset="0"/>
            </a:endParaRPr>
          </a:p>
          <a:p>
            <a:pPr marL="357187" lvl="1" eaLnBrk="1" hangingPunct="1">
              <a:spcBef>
                <a:spcPct val="20000"/>
              </a:spcBef>
              <a:buClr>
                <a:srgbClr val="FF0000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>
              <a:latin typeface="Arial" charset="0"/>
            </a:endParaRPr>
          </a:p>
          <a:p>
            <a:pPr marL="357187" lvl="1" eaLnBrk="1" hangingPunct="1">
              <a:spcBef>
                <a:spcPct val="20000"/>
              </a:spcBef>
              <a:buClr>
                <a:srgbClr val="FF0000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>
              <a:latin typeface="Arial" charset="0"/>
            </a:endParaRPr>
          </a:p>
          <a:p>
            <a:pPr marL="357187" lvl="1" eaLnBrk="1" hangingPunct="1">
              <a:spcBef>
                <a:spcPct val="20000"/>
              </a:spcBef>
              <a:buClr>
                <a:srgbClr val="FF0000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>
              <a:latin typeface="Arial" charset="0"/>
            </a:endParaRP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 smtClean="0">
                <a:latin typeface="Arial" charset="0"/>
              </a:rPr>
              <a:t>The T.G. 8.11. will not deliver an own </a:t>
            </a:r>
            <a:r>
              <a:rPr lang="en-US" sz="1800" dirty="0" smtClean="0">
                <a:latin typeface="Arial" charset="0"/>
              </a:rPr>
              <a:t>bulletin</a:t>
            </a: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 smtClean="0">
              <a:latin typeface="Arial" charset="0"/>
            </a:endParaRP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 smtClean="0">
                <a:latin typeface="Arial" charset="0"/>
              </a:rPr>
              <a:t>Practical advice for engineers, authorities, consultants…</a:t>
            </a:r>
            <a:endParaRPr lang="en-US" sz="1800" dirty="0">
              <a:latin typeface="Arial" charset="0"/>
            </a:endParaRP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 smtClean="0">
              <a:latin typeface="Arial" charset="0"/>
            </a:endParaRP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 smtClean="0">
                <a:latin typeface="Arial" charset="0"/>
              </a:rPr>
              <a:t>Contribution towards T.G. 4.3.</a:t>
            </a: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>
              <a:latin typeface="Arial" charset="0"/>
            </a:endParaRP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 smtClean="0">
                <a:latin typeface="Arial" charset="0"/>
              </a:rPr>
              <a:t>Recent meetings:</a:t>
            </a:r>
            <a:br>
              <a:rPr lang="en-US" sz="1800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Tokyo (2013 – informal)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51275" y="1413159"/>
            <a:ext cx="8217711" cy="164352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628650" lvl="1" indent="-27305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en-US" sz="1800" b="1" dirty="0" smtClean="0">
                <a:latin typeface="Arial" charset="0"/>
              </a:rPr>
              <a:t>Scope of </a:t>
            </a:r>
            <a:r>
              <a:rPr lang="en-US" sz="1800" b="1" dirty="0">
                <a:latin typeface="Arial" charset="0"/>
              </a:rPr>
              <a:t>W.P.:</a:t>
            </a:r>
          </a:p>
          <a:p>
            <a:pPr marL="628650" lvl="1" indent="-27305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latin typeface="Arial" charset="0"/>
              </a:rPr>
              <a:t>Provision </a:t>
            </a:r>
            <a:r>
              <a:rPr lang="en-US" sz="1800" dirty="0">
                <a:latin typeface="Arial" charset="0"/>
              </a:rPr>
              <a:t>on concrete technological fundamentals for the design of fire resistant concretes and cementitious composites.</a:t>
            </a:r>
          </a:p>
          <a:p>
            <a:pPr marL="628650" lvl="1" indent="-27305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latin typeface="Arial" charset="0"/>
              </a:rPr>
              <a:t>Collection of test results</a:t>
            </a:r>
          </a:p>
          <a:p>
            <a:pPr marL="628650" lvl="1" indent="-27305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latin typeface="Arial" charset="0"/>
              </a:rPr>
              <a:t>Specifications </a:t>
            </a:r>
            <a:r>
              <a:rPr lang="en-US" sz="1800" dirty="0">
                <a:latin typeface="Arial" charset="0"/>
              </a:rPr>
              <a:t>and </a:t>
            </a:r>
            <a:r>
              <a:rPr lang="en-US" sz="1800" dirty="0" smtClean="0">
                <a:latin typeface="Arial" charset="0"/>
              </a:rPr>
              <a:t>models</a:t>
            </a:r>
            <a:endParaRPr lang="en-US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744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7C53CB-79D1-47AC-B9AB-0964D28A1FAF}" type="slidenum">
              <a:rPr lang="de-CH" smtClean="0"/>
              <a:pPr>
                <a:defRPr/>
              </a:pPr>
              <a:t>2</a:t>
            </a:fld>
            <a:endParaRPr lang="de-CH"/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88900" y="758825"/>
            <a:ext cx="9055100" cy="464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5F5F5F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dirty="0">
                <a:solidFill>
                  <a:schemeClr val="accent2"/>
                </a:solidFill>
                <a:latin typeface="Arial" charset="0"/>
              </a:rPr>
              <a:t>	</a:t>
            </a:r>
            <a:r>
              <a:rPr lang="en-US" b="1" i="1" dirty="0" smtClean="0">
                <a:solidFill>
                  <a:schemeClr val="accent2"/>
                </a:solidFill>
                <a:latin typeface="Arial" charset="0"/>
              </a:rPr>
              <a:t>fib </a:t>
            </a:r>
            <a:r>
              <a:rPr lang="en-US" b="1" i="1" dirty="0" smtClean="0">
                <a:solidFill>
                  <a:schemeClr val="accent2"/>
                </a:solidFill>
                <a:latin typeface="Arial" charset="0"/>
              </a:rPr>
              <a:t>"</a:t>
            </a:r>
            <a:r>
              <a:rPr lang="en-US" b="1" i="1" dirty="0" err="1" smtClean="0">
                <a:solidFill>
                  <a:schemeClr val="accent2"/>
                </a:solidFill>
                <a:latin typeface="Arial" charset="0"/>
              </a:rPr>
              <a:t>fédération</a:t>
            </a:r>
            <a:r>
              <a:rPr lang="en-US" b="1" i="1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chemeClr val="accent2"/>
                </a:solidFill>
                <a:latin typeface="Arial" charset="0"/>
              </a:rPr>
              <a:t>internationale</a:t>
            </a:r>
            <a:r>
              <a:rPr lang="en-US" b="1" i="1" dirty="0">
                <a:solidFill>
                  <a:schemeClr val="accent2"/>
                </a:solidFill>
                <a:latin typeface="Arial" charset="0"/>
              </a:rPr>
              <a:t> du </a:t>
            </a:r>
            <a:r>
              <a:rPr lang="en-US" b="1" i="1" dirty="0" err="1">
                <a:solidFill>
                  <a:schemeClr val="accent2"/>
                </a:solidFill>
                <a:latin typeface="Arial" charset="0"/>
              </a:rPr>
              <a:t>béton</a:t>
            </a:r>
            <a:r>
              <a:rPr lang="en-US" b="1" i="1" dirty="0">
                <a:solidFill>
                  <a:schemeClr val="accent2"/>
                </a:solidFill>
                <a:latin typeface="Arial" charset="0"/>
              </a:rPr>
              <a:t>"</a:t>
            </a:r>
            <a:endParaRPr lang="en-US" b="1" i="1" dirty="0">
              <a:solidFill>
                <a:schemeClr val="accent2"/>
              </a:solidFill>
              <a:latin typeface="Arial" charset="0"/>
            </a:endParaRPr>
          </a:p>
          <a:p>
            <a:pPr marL="357187" lvl="1" eaLnBrk="1" hangingPunct="1">
              <a:spcBef>
                <a:spcPct val="20000"/>
              </a:spcBef>
              <a:buClr>
                <a:srgbClr val="FF0000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>
              <a:latin typeface="Arial" charset="0"/>
            </a:endParaRP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 smtClean="0">
                <a:latin typeface="Arial" charset="0"/>
              </a:rPr>
              <a:t>Founded as </a:t>
            </a:r>
            <a:r>
              <a:rPr lang="en-US" sz="1800" dirty="0" smtClean="0">
                <a:latin typeface="Arial" charset="0"/>
              </a:rPr>
              <a:t>CEB </a:t>
            </a:r>
            <a:r>
              <a:rPr lang="en-US" sz="1800" dirty="0" smtClean="0">
                <a:latin typeface="Arial" charset="0"/>
              </a:rPr>
              <a:t>and FIP in </a:t>
            </a:r>
            <a:r>
              <a:rPr lang="en-US" sz="1800" dirty="0" smtClean="0">
                <a:latin typeface="Arial" charset="0"/>
              </a:rPr>
              <a:t>1952</a:t>
            </a:r>
            <a:endParaRPr lang="en-US" sz="1800" dirty="0" smtClean="0">
              <a:latin typeface="Arial" charset="0"/>
            </a:endParaRP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 smtClean="0">
                <a:latin typeface="Arial" charset="0"/>
              </a:rPr>
              <a:t>Merged to </a:t>
            </a:r>
            <a:r>
              <a:rPr lang="en-US" sz="1800" i="1" dirty="0" smtClean="0">
                <a:latin typeface="Arial" charset="0"/>
              </a:rPr>
              <a:t>fib</a:t>
            </a:r>
            <a:r>
              <a:rPr lang="en-US" sz="1800" dirty="0" smtClean="0">
                <a:latin typeface="Arial" charset="0"/>
              </a:rPr>
              <a:t> in </a:t>
            </a:r>
            <a:r>
              <a:rPr lang="en-US" sz="1800" dirty="0" smtClean="0">
                <a:latin typeface="Arial" charset="0"/>
              </a:rPr>
              <a:t>1998 as non-profit organization</a:t>
            </a:r>
            <a:endParaRPr lang="en-US" sz="1800" dirty="0" smtClean="0">
              <a:latin typeface="Arial" charset="0"/>
            </a:endParaRP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>
              <a:latin typeface="Arial" charset="0"/>
            </a:endParaRP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>
                <a:latin typeface="Arial" charset="0"/>
              </a:rPr>
              <a:t>Based at EPFL Lausanne in Switzerland</a:t>
            </a:r>
          </a:p>
          <a:p>
            <a:pPr marL="714375" lvl="1" eaLnBrk="1" hangingPunct="1">
              <a:spcBef>
                <a:spcPct val="20000"/>
              </a:spcBef>
              <a:buClr>
                <a:srgbClr val="FF0000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>
              <a:latin typeface="Arial" charset="0"/>
            </a:endParaRP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 smtClean="0">
                <a:latin typeface="Arial" charset="0"/>
              </a:rPr>
              <a:t>About 10 commissions and 8 additional special activities groups </a:t>
            </a: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 smtClean="0">
              <a:latin typeface="Arial" charset="0"/>
            </a:endParaRP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 smtClean="0">
                <a:latin typeface="Arial" charset="0"/>
              </a:rPr>
              <a:t>Advancing </a:t>
            </a:r>
            <a:r>
              <a:rPr lang="en-US" sz="1800" dirty="0">
                <a:latin typeface="Arial" charset="0"/>
              </a:rPr>
              <a:t>the technical, economic, aesthetic and environmental performance of concrete structures worldwide.</a:t>
            </a:r>
            <a:endParaRPr lang="en-US" sz="1800" dirty="0" smtClean="0">
              <a:latin typeface="Arial" charset="0"/>
            </a:endParaRP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 smtClean="0">
              <a:latin typeface="Arial" charset="0"/>
            </a:endParaRP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 smtClean="0">
                <a:latin typeface="Arial" charset="0"/>
              </a:rPr>
              <a:t>Development of Model code (MC 1990 + MC 2010)</a:t>
            </a:r>
            <a:br>
              <a:rPr lang="en-US" sz="1800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fib is providing general models towards standards</a:t>
            </a: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>
              <a:latin typeface="Arial" charset="0"/>
            </a:endParaRP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 smtClean="0">
                <a:latin typeface="Arial" charset="0"/>
              </a:rPr>
              <a:t>Fib provides bulletins for practical advice</a:t>
            </a: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 smtClean="0">
                <a:latin typeface="Arial" charset="0"/>
              </a:rPr>
              <a:t>Bulletin 38 </a:t>
            </a:r>
            <a:r>
              <a:rPr lang="en-US" sz="1800" dirty="0" smtClean="0">
                <a:latin typeface="Arial" charset="0"/>
              </a:rPr>
              <a:t>(2007) + </a:t>
            </a:r>
            <a:r>
              <a:rPr lang="en-US" sz="1800" dirty="0" smtClean="0">
                <a:latin typeface="Arial" charset="0"/>
              </a:rPr>
              <a:t>46 (2008)</a:t>
            </a: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>
              <a:latin typeface="Arial" charset="0"/>
            </a:endParaRPr>
          </a:p>
          <a:p>
            <a:pPr marL="714375" lvl="1" eaLnBrk="1" hangingPunct="1">
              <a:spcBef>
                <a:spcPct val="20000"/>
              </a:spcBef>
              <a:buClr>
                <a:srgbClr val="FF0000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b="1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466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ts val="4000"/>
              </a:lnSpc>
              <a:spcBef>
                <a:spcPts val="800"/>
              </a:spcBef>
              <a:buClr>
                <a:srgbClr val="5F5F5F"/>
              </a:buClr>
              <a:buSzPct val="11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Swis721 BT" pitchFamily="34" charset="0"/>
              </a:defRPr>
            </a:lvl1pPr>
            <a:lvl2pPr marL="742950" indent="-285750">
              <a:lnSpc>
                <a:spcPts val="3200"/>
              </a:lnSpc>
              <a:spcBef>
                <a:spcPts val="400"/>
              </a:spcBef>
              <a:buClr>
                <a:srgbClr val="FF0000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Swis721 BT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har char="-"/>
              <a:defRPr>
                <a:solidFill>
                  <a:schemeClr val="tx1"/>
                </a:solidFill>
                <a:latin typeface="Swis721 BT" pitchFamily="34" charset="0"/>
              </a:defRPr>
            </a:lvl3pPr>
            <a:lvl4pPr marL="1600200" indent="-228600">
              <a:lnSpc>
                <a:spcPts val="1800"/>
              </a:lnSpc>
              <a:spcBef>
                <a:spcPts val="4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Swis721 BT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Char char="º"/>
              <a:defRPr sz="1200">
                <a:solidFill>
                  <a:schemeClr val="tx1"/>
                </a:solidFill>
                <a:latin typeface="Swis721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Char char="º"/>
              <a:defRPr sz="1200">
                <a:solidFill>
                  <a:schemeClr val="tx1"/>
                </a:solidFill>
                <a:latin typeface="Swis721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Char char="º"/>
              <a:defRPr sz="1200">
                <a:solidFill>
                  <a:schemeClr val="tx1"/>
                </a:solidFill>
                <a:latin typeface="Swis721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Char char="º"/>
              <a:defRPr sz="1200">
                <a:solidFill>
                  <a:schemeClr val="tx1"/>
                </a:solidFill>
                <a:latin typeface="Swis721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Char char="º"/>
              <a:defRPr sz="1200">
                <a:solidFill>
                  <a:schemeClr val="tx1"/>
                </a:solidFill>
                <a:latin typeface="Swis721 BT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5FE6B20-CD9A-4E43-8896-B5EC1D9A76EA}" type="slidenum">
              <a:rPr lang="de-CH" altLang="de-DE" sz="1400" smtClean="0">
                <a:solidFill>
                  <a:schemeClr val="bg1"/>
                </a:solidFill>
                <a:latin typeface="Arial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de-CH" altLang="de-DE" sz="1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88900" y="758825"/>
            <a:ext cx="9055100" cy="464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5F5F5F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dirty="0">
                <a:solidFill>
                  <a:schemeClr val="accent2"/>
                </a:solidFill>
                <a:latin typeface="Arial" charset="0"/>
              </a:rPr>
              <a:t>	</a:t>
            </a:r>
            <a:r>
              <a:rPr lang="en-US" b="1" i="1" dirty="0">
                <a:solidFill>
                  <a:schemeClr val="accent2"/>
                </a:solidFill>
                <a:latin typeface="Arial" charset="0"/>
              </a:rPr>
              <a:t>fib T.G. 4.3 "Fire design of concrete structures"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5F5F5F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b="1" i="1" dirty="0">
                <a:solidFill>
                  <a:schemeClr val="accent2"/>
                </a:solidFill>
                <a:latin typeface="Arial" charset="0"/>
              </a:rPr>
              <a:t>	T.G. convener: Niels Peter Hoj</a:t>
            </a:r>
          </a:p>
          <a:p>
            <a:pPr marL="357187" lvl="1" eaLnBrk="1" hangingPunct="1">
              <a:spcBef>
                <a:spcPct val="20000"/>
              </a:spcBef>
              <a:buClr>
                <a:srgbClr val="FF0000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>
              <a:latin typeface="Arial" charset="0"/>
            </a:endParaRP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b="1" dirty="0">
                <a:latin typeface="Arial" charset="0"/>
              </a:rPr>
              <a:t>W.P. 4.3.3.	</a:t>
            </a:r>
            <a:r>
              <a:rPr lang="en-US" sz="1800" dirty="0">
                <a:latin typeface="Arial" charset="0"/>
              </a:rPr>
              <a:t>-	Spalling design</a:t>
            </a:r>
          </a:p>
          <a:p>
            <a:pPr marL="1628775" lvl="3" eaLnBrk="1" hangingPunct="1">
              <a:spcBef>
                <a:spcPct val="20000"/>
              </a:spcBef>
              <a:buClr>
                <a:srgbClr val="FF0000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>
                <a:latin typeface="Arial" charset="0"/>
              </a:rPr>
              <a:t>	-	Convener: Eike Klingsch</a:t>
            </a: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>
              <a:latin typeface="Arial" charset="0"/>
            </a:endParaRP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b="1" dirty="0">
                <a:latin typeface="Arial" charset="0"/>
              </a:rPr>
              <a:t>W.P. 4.3.4.	</a:t>
            </a:r>
            <a:r>
              <a:rPr lang="en-US" sz="1800" dirty="0">
                <a:latin typeface="Arial" charset="0"/>
              </a:rPr>
              <a:t>-	Performance based fire design</a:t>
            </a:r>
          </a:p>
          <a:p>
            <a:pPr marL="714375" lvl="1" eaLnBrk="1" hangingPunct="1">
              <a:spcBef>
                <a:spcPct val="20000"/>
              </a:spcBef>
              <a:buClr>
                <a:srgbClr val="FF0000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>
                <a:latin typeface="Arial" charset="0"/>
              </a:rPr>
              <a:t>	-	Convener: Kang </a:t>
            </a:r>
            <a:r>
              <a:rPr lang="en-US" sz="1800" dirty="0" err="1">
                <a:latin typeface="Arial" charset="0"/>
              </a:rPr>
              <a:t>Hai</a:t>
            </a:r>
            <a:r>
              <a:rPr lang="en-US" sz="1800" dirty="0">
                <a:latin typeface="Arial" charset="0"/>
              </a:rPr>
              <a:t> Tan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		</a:t>
            </a: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b="1" dirty="0">
                <a:latin typeface="Arial" charset="0"/>
              </a:rPr>
              <a:t>W.P. 4.3.5. 	</a:t>
            </a:r>
            <a:r>
              <a:rPr lang="en-US" sz="1800" dirty="0">
                <a:latin typeface="Arial" charset="0"/>
              </a:rPr>
              <a:t>-	Fire resistance of concrete </a:t>
            </a:r>
            <a:r>
              <a:rPr lang="en-US" sz="1800" dirty="0" smtClean="0">
                <a:latin typeface="Arial" charset="0"/>
              </a:rPr>
              <a:t>tunnels</a:t>
            </a:r>
          </a:p>
          <a:p>
            <a:pPr marL="714375" lvl="1" eaLnBrk="1" hangingPunct="1">
              <a:spcBef>
                <a:spcPct val="20000"/>
              </a:spcBef>
              <a:buClr>
                <a:srgbClr val="FF0000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>
                <a:latin typeface="Arial" charset="0"/>
              </a:rPr>
              <a:t>	-	Convener: Alberto </a:t>
            </a:r>
            <a:r>
              <a:rPr lang="en-US" sz="1800" dirty="0" err="1" smtClean="0">
                <a:latin typeface="Arial" charset="0"/>
              </a:rPr>
              <a:t>Meda</a:t>
            </a:r>
            <a:endParaRPr lang="en-US" sz="1800" dirty="0" smtClean="0">
              <a:latin typeface="Arial" charset="0"/>
            </a:endParaRPr>
          </a:p>
          <a:p>
            <a:pPr marL="714375" lvl="1" eaLnBrk="1" hangingPunct="1">
              <a:spcBef>
                <a:spcPct val="20000"/>
              </a:spcBef>
              <a:buClr>
                <a:srgbClr val="FF0000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>
              <a:latin typeface="Arial" charset="0"/>
            </a:endParaRPr>
          </a:p>
          <a:p>
            <a:pPr marL="714375" lvl="1" eaLnBrk="1" hangingPunct="1">
              <a:spcBef>
                <a:spcPct val="20000"/>
              </a:spcBef>
              <a:buClr>
                <a:srgbClr val="FF0000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>
              <a:latin typeface="Arial" charset="0"/>
            </a:endParaRPr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86925" y="4675600"/>
            <a:ext cx="9055100" cy="464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5F5F5F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dirty="0">
                <a:solidFill>
                  <a:schemeClr val="accent2"/>
                </a:solidFill>
                <a:latin typeface="Arial" charset="0"/>
              </a:rPr>
              <a:t>	</a:t>
            </a:r>
            <a:r>
              <a:rPr lang="en-US" b="1" i="1" dirty="0">
                <a:solidFill>
                  <a:schemeClr val="accent2"/>
                </a:solidFill>
                <a:latin typeface="Arial" charset="0"/>
              </a:rPr>
              <a:t>fib </a:t>
            </a:r>
            <a:r>
              <a:rPr lang="en-US" b="1" i="1" dirty="0" err="1" smtClean="0">
                <a:solidFill>
                  <a:schemeClr val="accent2"/>
                </a:solidFill>
                <a:latin typeface="Arial" charset="0"/>
              </a:rPr>
              <a:t>comission</a:t>
            </a:r>
            <a:r>
              <a:rPr lang="en-US" b="1" i="1" dirty="0" smtClean="0">
                <a:solidFill>
                  <a:schemeClr val="accent2"/>
                </a:solidFill>
                <a:latin typeface="Arial" charset="0"/>
              </a:rPr>
              <a:t> 8 "Concrete"</a:t>
            </a:r>
            <a:endParaRPr lang="en-US" b="1" i="1" dirty="0">
              <a:solidFill>
                <a:schemeClr val="accent2"/>
              </a:solidFill>
              <a:latin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5F5F5F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b="1" i="1" dirty="0">
                <a:solidFill>
                  <a:schemeClr val="accent2"/>
                </a:solidFill>
                <a:latin typeface="Arial" charset="0"/>
              </a:rPr>
              <a:t>	</a:t>
            </a:r>
            <a:r>
              <a:rPr lang="en-US" b="1" i="1" dirty="0" smtClean="0">
                <a:solidFill>
                  <a:schemeClr val="accent2"/>
                </a:solidFill>
                <a:latin typeface="Arial" charset="0"/>
              </a:rPr>
              <a:t>Chair: Frank Dehn</a:t>
            </a:r>
            <a:endParaRPr lang="en-US" b="1" i="1" dirty="0">
              <a:solidFill>
                <a:schemeClr val="accent2"/>
              </a:solidFill>
              <a:latin typeface="Arial" charset="0"/>
            </a:endParaRP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b="1" dirty="0" smtClean="0">
                <a:latin typeface="Arial" charset="0"/>
              </a:rPr>
              <a:t>T.G. </a:t>
            </a:r>
            <a:r>
              <a:rPr lang="en-US" sz="1800" b="1" dirty="0" smtClean="0">
                <a:latin typeface="Arial" charset="0"/>
              </a:rPr>
              <a:t>8.11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smtClean="0">
                <a:latin typeface="Arial" charset="0"/>
              </a:rPr>
              <a:t>	-	Fire </a:t>
            </a:r>
            <a:r>
              <a:rPr lang="en-US" sz="1800" dirty="0">
                <a:latin typeface="Arial" charset="0"/>
              </a:rPr>
              <a:t>resistant concretes and cementitious </a:t>
            </a:r>
            <a:r>
              <a:rPr lang="en-US" sz="1800" dirty="0" smtClean="0">
                <a:latin typeface="Arial" charset="0"/>
              </a:rPr>
              <a:t/>
            </a:r>
            <a:br>
              <a:rPr lang="en-US" sz="1800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		composites </a:t>
            </a:r>
            <a:r>
              <a:rPr lang="en-US" sz="1800" dirty="0">
                <a:latin typeface="Arial" charset="0"/>
              </a:rPr>
              <a:t>for tunnel </a:t>
            </a:r>
            <a:r>
              <a:rPr lang="en-US" sz="1800" dirty="0" smtClean="0">
                <a:latin typeface="Arial" charset="0"/>
              </a:rPr>
              <a:t>construction</a:t>
            </a:r>
          </a:p>
          <a:p>
            <a:pPr marL="2543175" lvl="5">
              <a:spcBef>
                <a:spcPct val="20000"/>
              </a:spcBef>
              <a:buClr>
                <a:srgbClr val="FF0000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>
                <a:latin typeface="Arial" charset="0"/>
              </a:rPr>
              <a:t>	-	</a:t>
            </a:r>
            <a:r>
              <a:rPr lang="en-US" sz="1800" dirty="0" smtClean="0">
                <a:latin typeface="Arial" charset="0"/>
              </a:rPr>
              <a:t>Convener</a:t>
            </a:r>
            <a:r>
              <a:rPr lang="en-US" sz="1800" dirty="0">
                <a:latin typeface="Arial" charset="0"/>
              </a:rPr>
              <a:t>: </a:t>
            </a:r>
            <a:r>
              <a:rPr lang="en-US" sz="1800" dirty="0" smtClean="0">
                <a:latin typeface="Arial" charset="0"/>
              </a:rPr>
              <a:t>Frank Dehn</a:t>
            </a:r>
            <a:endParaRPr lang="en-US" sz="1800" dirty="0">
              <a:latin typeface="Arial" charset="0"/>
            </a:endParaRPr>
          </a:p>
          <a:p>
            <a:pPr marL="2543175" lvl="5">
              <a:spcBef>
                <a:spcPct val="20000"/>
              </a:spcBef>
              <a:buClr>
                <a:srgbClr val="FF0000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 smtClean="0">
              <a:latin typeface="Arial" charset="0"/>
            </a:endParaRPr>
          </a:p>
          <a:p>
            <a:pPr marL="714375" lvl="1" eaLnBrk="1" hangingPunct="1">
              <a:spcBef>
                <a:spcPct val="20000"/>
              </a:spcBef>
              <a:buClr>
                <a:srgbClr val="FF0000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>
              <a:latin typeface="Arial" charset="0"/>
            </a:endParaRPr>
          </a:p>
          <a:p>
            <a:pPr marL="714375" lvl="1" eaLnBrk="1" hangingPunct="1">
              <a:spcBef>
                <a:spcPct val="20000"/>
              </a:spcBef>
              <a:buClr>
                <a:srgbClr val="FF0000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ts val="4000"/>
              </a:lnSpc>
              <a:spcBef>
                <a:spcPts val="800"/>
              </a:spcBef>
              <a:buClr>
                <a:srgbClr val="5F5F5F"/>
              </a:buClr>
              <a:buSzPct val="11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Swis721 BT" pitchFamily="34" charset="0"/>
              </a:defRPr>
            </a:lvl1pPr>
            <a:lvl2pPr marL="742950" indent="-285750">
              <a:lnSpc>
                <a:spcPts val="3200"/>
              </a:lnSpc>
              <a:spcBef>
                <a:spcPts val="400"/>
              </a:spcBef>
              <a:buClr>
                <a:srgbClr val="FF0000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Swis721 BT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har char="-"/>
              <a:defRPr>
                <a:solidFill>
                  <a:schemeClr val="tx1"/>
                </a:solidFill>
                <a:latin typeface="Swis721 BT" pitchFamily="34" charset="0"/>
              </a:defRPr>
            </a:lvl3pPr>
            <a:lvl4pPr marL="1600200" indent="-228600">
              <a:lnSpc>
                <a:spcPts val="1800"/>
              </a:lnSpc>
              <a:spcBef>
                <a:spcPts val="4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Swis721 BT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Char char="º"/>
              <a:defRPr sz="1200">
                <a:solidFill>
                  <a:schemeClr val="tx1"/>
                </a:solidFill>
                <a:latin typeface="Swis721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Char char="º"/>
              <a:defRPr sz="1200">
                <a:solidFill>
                  <a:schemeClr val="tx1"/>
                </a:solidFill>
                <a:latin typeface="Swis721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Char char="º"/>
              <a:defRPr sz="1200">
                <a:solidFill>
                  <a:schemeClr val="tx1"/>
                </a:solidFill>
                <a:latin typeface="Swis721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Char char="º"/>
              <a:defRPr sz="1200">
                <a:solidFill>
                  <a:schemeClr val="tx1"/>
                </a:solidFill>
                <a:latin typeface="Swis721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Char char="º"/>
              <a:defRPr sz="1200">
                <a:solidFill>
                  <a:schemeClr val="tx1"/>
                </a:solidFill>
                <a:latin typeface="Swis721 BT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073B02D-F090-4A02-A2BB-C11E389F9F03}" type="slidenum">
              <a:rPr lang="de-CH" altLang="de-DE" sz="1400" smtClean="0">
                <a:solidFill>
                  <a:schemeClr val="bg1"/>
                </a:solidFill>
                <a:latin typeface="Arial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de-CH" altLang="de-DE" sz="1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88900" y="758825"/>
            <a:ext cx="9055100" cy="464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5F5F5F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dirty="0">
                <a:solidFill>
                  <a:schemeClr val="accent2"/>
                </a:solidFill>
                <a:latin typeface="Arial" charset="0"/>
              </a:rPr>
              <a:t>	</a:t>
            </a:r>
            <a:r>
              <a:rPr lang="en-US" b="1" i="1" dirty="0">
                <a:solidFill>
                  <a:schemeClr val="accent2"/>
                </a:solidFill>
                <a:latin typeface="Arial" charset="0"/>
              </a:rPr>
              <a:t>fib </a:t>
            </a:r>
            <a:r>
              <a:rPr lang="en-US" b="1" i="1" dirty="0" smtClean="0">
                <a:solidFill>
                  <a:schemeClr val="accent2"/>
                </a:solidFill>
                <a:latin typeface="Arial" charset="0"/>
              </a:rPr>
              <a:t>W.P. 4.3.3 "Spalling design"</a:t>
            </a:r>
            <a:endParaRPr lang="en-US" b="1" i="1" dirty="0">
              <a:solidFill>
                <a:schemeClr val="accent2"/>
              </a:solidFill>
              <a:latin typeface="Arial" charset="0"/>
            </a:endParaRPr>
          </a:p>
          <a:p>
            <a:pPr marL="357187" lvl="1" eaLnBrk="1" hangingPunct="1">
              <a:spcBef>
                <a:spcPct val="20000"/>
              </a:spcBef>
              <a:buClr>
                <a:srgbClr val="FF0000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>
              <a:latin typeface="Arial" charset="0"/>
            </a:endParaRP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b="1" dirty="0" smtClean="0">
              <a:latin typeface="Arial" charset="0"/>
            </a:endParaRP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b="1" dirty="0">
              <a:latin typeface="Arial" charset="0"/>
            </a:endParaRP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b="1" dirty="0" smtClean="0">
              <a:latin typeface="Arial" charset="0"/>
            </a:endParaRP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>
              <a:latin typeface="Arial" charset="0"/>
            </a:endParaRP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 smtClean="0">
                <a:latin typeface="Arial" charset="0"/>
              </a:rPr>
              <a:t>Providing a new fib bulletin as a guide for structural engineers on </a:t>
            </a:r>
            <a:br>
              <a:rPr lang="en-US" sz="1800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how to deal with spalling of </a:t>
            </a:r>
            <a:r>
              <a:rPr lang="en-US" sz="1800" dirty="0" smtClean="0">
                <a:latin typeface="Arial" charset="0"/>
              </a:rPr>
              <a:t>concrete.</a:t>
            </a:r>
            <a:r>
              <a:rPr lang="en-US" sz="1800" dirty="0" smtClean="0">
                <a:latin typeface="Arial" charset="0"/>
              </a:rPr>
              <a:t/>
            </a:r>
            <a:br>
              <a:rPr lang="en-US" sz="1800" dirty="0" smtClean="0">
                <a:latin typeface="Arial" charset="0"/>
              </a:rPr>
            </a:br>
            <a:endParaRPr lang="en-US" sz="1800" dirty="0" smtClean="0">
              <a:latin typeface="Arial" charset="0"/>
            </a:endParaRP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 smtClean="0">
                <a:latin typeface="Arial" charset="0"/>
              </a:rPr>
              <a:t>Collaboration with RILEM TC HPC </a:t>
            </a:r>
            <a:br>
              <a:rPr lang="en-US" sz="1800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(definitions, physical properties, measures to prevent spalling)</a:t>
            </a: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>
              <a:latin typeface="Arial" charset="0"/>
            </a:endParaRP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 smtClean="0">
                <a:latin typeface="Arial" charset="0"/>
              </a:rPr>
              <a:t>Meetings:</a:t>
            </a:r>
            <a:br>
              <a:rPr lang="en-US" sz="1800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No </a:t>
            </a:r>
            <a:r>
              <a:rPr lang="en-US" sz="1800" dirty="0" smtClean="0">
                <a:latin typeface="Arial" charset="0"/>
              </a:rPr>
              <a:t>scheduled meetings </a:t>
            </a:r>
            <a:r>
              <a:rPr lang="en-US" sz="1800" dirty="0" smtClean="0">
                <a:latin typeface="Arial" charset="0"/>
              </a:rPr>
              <a:t>so far</a:t>
            </a:r>
            <a:endParaRPr lang="en-US" sz="1800" dirty="0">
              <a:latin typeface="Arial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1275" y="1413159"/>
            <a:ext cx="8217711" cy="10341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628650" lvl="1" indent="-27305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en-US" sz="1800" b="1" dirty="0" smtClean="0">
                <a:latin typeface="Arial" charset="0"/>
              </a:rPr>
              <a:t>Scope of </a:t>
            </a:r>
            <a:r>
              <a:rPr lang="en-US" sz="1800" b="1" dirty="0">
                <a:latin typeface="Arial" charset="0"/>
              </a:rPr>
              <a:t>W.P.:</a:t>
            </a:r>
          </a:p>
          <a:p>
            <a:pPr marL="628650" lvl="1" indent="-27305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latin typeface="Arial" charset="0"/>
              </a:rPr>
              <a:t>Engineering design and guidance on how to treat spalling</a:t>
            </a:r>
          </a:p>
          <a:p>
            <a:pPr marL="628650" lvl="1" indent="-27305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latin typeface="Arial" charset="0"/>
              </a:rPr>
              <a:t>Structural consequences and response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7C53CB-79D1-47AC-B9AB-0964D28A1FAF}" type="slidenum">
              <a:rPr lang="de-CH" smtClean="0"/>
              <a:pPr>
                <a:defRPr/>
              </a:pPr>
              <a:t>5</a:t>
            </a:fld>
            <a:endParaRPr lang="de-CH"/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88900" y="758825"/>
            <a:ext cx="9055100" cy="464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5F5F5F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dirty="0">
                <a:solidFill>
                  <a:schemeClr val="accent2"/>
                </a:solidFill>
                <a:latin typeface="Arial" charset="0"/>
              </a:rPr>
              <a:t>	</a:t>
            </a:r>
            <a:r>
              <a:rPr lang="en-US" b="1" i="1" dirty="0">
                <a:solidFill>
                  <a:schemeClr val="accent2"/>
                </a:solidFill>
                <a:latin typeface="Arial" charset="0"/>
              </a:rPr>
              <a:t>fib </a:t>
            </a:r>
            <a:r>
              <a:rPr lang="en-US" b="1" i="1" dirty="0" smtClean="0">
                <a:solidFill>
                  <a:schemeClr val="accent2"/>
                </a:solidFill>
                <a:latin typeface="Arial" charset="0"/>
              </a:rPr>
              <a:t>W.P. 4.3.3 "Spalling design"</a:t>
            </a:r>
            <a:endParaRPr lang="en-US" b="1" i="1" dirty="0">
              <a:solidFill>
                <a:schemeClr val="accent2"/>
              </a:solidFill>
              <a:latin typeface="Arial" charset="0"/>
            </a:endParaRP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b="1" dirty="0">
              <a:latin typeface="Arial" charset="0"/>
            </a:endParaRP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Wingdings" panose="05000000000000000000" pitchFamily="2" charset="2"/>
              <a:buChar char="Ø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 smtClean="0">
                <a:latin typeface="Arial" charset="0"/>
              </a:rPr>
              <a:t>Governing issues to be discussed in the bulletin are</a:t>
            </a:r>
            <a:r>
              <a:rPr lang="en-US" sz="1800" dirty="0">
                <a:latin typeface="Arial" charset="0"/>
              </a:rPr>
              <a:t>:</a:t>
            </a:r>
          </a:p>
          <a:p>
            <a:pPr marL="1436688" lvl="1" indent="-35560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 smtClean="0">
                <a:latin typeface="Arial" charset="0"/>
              </a:rPr>
              <a:t>Clear </a:t>
            </a:r>
            <a:r>
              <a:rPr lang="en-US" sz="1800" dirty="0">
                <a:latin typeface="Arial" charset="0"/>
              </a:rPr>
              <a:t>assessment on the spalling </a:t>
            </a:r>
            <a:r>
              <a:rPr lang="en-US" sz="1800" dirty="0" smtClean="0">
                <a:latin typeface="Arial" charset="0"/>
              </a:rPr>
              <a:t>behavior </a:t>
            </a:r>
            <a:r>
              <a:rPr lang="en-US" sz="1800" dirty="0">
                <a:latin typeface="Arial" charset="0"/>
              </a:rPr>
              <a:t>of concrete </a:t>
            </a:r>
            <a:r>
              <a:rPr lang="en-US" sz="1800" dirty="0" smtClean="0">
                <a:latin typeface="Arial" charset="0"/>
              </a:rPr>
              <a:t>structures</a:t>
            </a:r>
            <a:endParaRPr lang="en-US" sz="1800" dirty="0">
              <a:latin typeface="Arial" charset="0"/>
            </a:endParaRPr>
          </a:p>
          <a:p>
            <a:pPr marL="1436688" lvl="1" indent="-35560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 smtClean="0">
              <a:latin typeface="Arial" charset="0"/>
            </a:endParaRPr>
          </a:p>
          <a:p>
            <a:pPr marL="1436688" lvl="1" indent="-35560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1698625" algn="l"/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 smtClean="0">
                <a:latin typeface="Arial" charset="0"/>
              </a:rPr>
              <a:t>Structural </a:t>
            </a:r>
            <a:r>
              <a:rPr lang="en-US" sz="1800" dirty="0">
                <a:latin typeface="Arial" charset="0"/>
              </a:rPr>
              <a:t>response of concrete in </a:t>
            </a:r>
            <a:r>
              <a:rPr lang="en-US" sz="1800" dirty="0" smtClean="0">
                <a:latin typeface="Arial" charset="0"/>
              </a:rPr>
              <a:t>fire:</a:t>
            </a:r>
            <a:br>
              <a:rPr lang="en-US" sz="1800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-	mechanical properties</a:t>
            </a:r>
            <a:br>
              <a:rPr lang="en-US" sz="1800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-	structural influences on spalling</a:t>
            </a:r>
            <a:br>
              <a:rPr lang="en-US" sz="1800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-	general design guide</a:t>
            </a:r>
            <a:endParaRPr lang="en-US" sz="1800" dirty="0">
              <a:latin typeface="Arial" charset="0"/>
            </a:endParaRPr>
          </a:p>
          <a:p>
            <a:pPr marL="1436688" lvl="1" indent="-35560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 smtClean="0">
              <a:latin typeface="Arial" charset="0"/>
            </a:endParaRPr>
          </a:p>
          <a:p>
            <a:pPr marL="1436688" lvl="1" indent="-35560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1698625" algn="l"/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 smtClean="0">
                <a:latin typeface="Arial" charset="0"/>
              </a:rPr>
              <a:t>Standardized tests:</a:t>
            </a:r>
            <a:br>
              <a:rPr lang="en-US" sz="1800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-	assessment of existing structures</a:t>
            </a:r>
            <a:br>
              <a:rPr lang="en-US" sz="1800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-	from small to large </a:t>
            </a:r>
            <a:r>
              <a:rPr lang="en-US" sz="1800" dirty="0">
                <a:latin typeface="Arial" charset="0"/>
              </a:rPr>
              <a:t>scale testing</a:t>
            </a:r>
            <a:br>
              <a:rPr lang="en-US" sz="1800" dirty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-	proposal </a:t>
            </a:r>
            <a:r>
              <a:rPr lang="en-US" sz="1800" dirty="0">
                <a:latin typeface="Arial" charset="0"/>
              </a:rPr>
              <a:t>for test method for </a:t>
            </a:r>
            <a:r>
              <a:rPr lang="en-US" sz="1800" dirty="0" smtClean="0">
                <a:latin typeface="Arial" charset="0"/>
              </a:rPr>
              <a:t>classification</a:t>
            </a:r>
          </a:p>
          <a:p>
            <a:pPr marL="1436688" lvl="1" indent="-35560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1698625" algn="l"/>
                <a:tab pos="2695575" algn="l"/>
                <a:tab pos="2873375" algn="l"/>
                <a:tab pos="2957513" algn="l"/>
              </a:tabLst>
              <a:defRPr/>
            </a:pPr>
            <a:endParaRPr lang="en-US" sz="1800" dirty="0">
              <a:latin typeface="Arial" charset="0"/>
            </a:endParaRPr>
          </a:p>
          <a:p>
            <a:pPr marL="1436688" lvl="1" indent="-35560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1698625" algn="l"/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>
                <a:latin typeface="Arial" charset="0"/>
              </a:rPr>
              <a:t>Recommendation on how to design a spalling safe structure.</a:t>
            </a:r>
          </a:p>
          <a:p>
            <a:pPr marL="1436688" lvl="1" indent="-35560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1698625" algn="l"/>
                <a:tab pos="2695575" algn="l"/>
                <a:tab pos="2873375" algn="l"/>
                <a:tab pos="2957513" algn="l"/>
              </a:tabLst>
              <a:defRPr/>
            </a:pPr>
            <a:endParaRPr lang="en-US" sz="1800" dirty="0" smtClean="0">
              <a:latin typeface="Arial" charset="0"/>
            </a:endParaRPr>
          </a:p>
          <a:p>
            <a:pPr marL="1436688" lvl="1" indent="-35560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1698625" algn="l"/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 smtClean="0">
                <a:latin typeface="Arial" charset="0"/>
              </a:rPr>
              <a:t>Post spalling fire performance / durability of concrete</a:t>
            </a:r>
            <a:endParaRPr lang="en-US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676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ts val="4000"/>
              </a:lnSpc>
              <a:spcBef>
                <a:spcPts val="800"/>
              </a:spcBef>
              <a:buClr>
                <a:srgbClr val="5F5F5F"/>
              </a:buClr>
              <a:buSzPct val="11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Swis721 BT" pitchFamily="34" charset="0"/>
              </a:defRPr>
            </a:lvl1pPr>
            <a:lvl2pPr marL="742950" indent="-285750">
              <a:lnSpc>
                <a:spcPts val="3200"/>
              </a:lnSpc>
              <a:spcBef>
                <a:spcPts val="400"/>
              </a:spcBef>
              <a:buClr>
                <a:srgbClr val="FF0000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Swis721 BT" pitchFamily="34" charset="0"/>
              </a:defRPr>
            </a:lvl2pPr>
            <a:lvl3pPr marL="1143000" indent="-228600">
              <a:lnSpc>
                <a:spcPts val="2400"/>
              </a:lnSpc>
              <a:spcBef>
                <a:spcPts val="400"/>
              </a:spcBef>
              <a:buChar char="-"/>
              <a:defRPr>
                <a:solidFill>
                  <a:schemeClr val="tx1"/>
                </a:solidFill>
                <a:latin typeface="Swis721 BT" pitchFamily="34" charset="0"/>
              </a:defRPr>
            </a:lvl3pPr>
            <a:lvl4pPr marL="1600200" indent="-228600">
              <a:lnSpc>
                <a:spcPts val="1800"/>
              </a:lnSpc>
              <a:spcBef>
                <a:spcPts val="4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Swis721 BT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Char char="º"/>
              <a:defRPr sz="1200">
                <a:solidFill>
                  <a:schemeClr val="tx1"/>
                </a:solidFill>
                <a:latin typeface="Swis721 B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Char char="º"/>
              <a:defRPr sz="1200">
                <a:solidFill>
                  <a:schemeClr val="tx1"/>
                </a:solidFill>
                <a:latin typeface="Swis721 B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Char char="º"/>
              <a:defRPr sz="1200">
                <a:solidFill>
                  <a:schemeClr val="tx1"/>
                </a:solidFill>
                <a:latin typeface="Swis721 B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Char char="º"/>
              <a:defRPr sz="1200">
                <a:solidFill>
                  <a:schemeClr val="tx1"/>
                </a:solidFill>
                <a:latin typeface="Swis721 B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Char char="º"/>
              <a:defRPr sz="1200">
                <a:solidFill>
                  <a:schemeClr val="tx1"/>
                </a:solidFill>
                <a:latin typeface="Swis721 BT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D5807C00-A1DB-4D49-AEB8-143C5F634C4C}" type="slidenum">
              <a:rPr lang="de-CH" altLang="de-DE" sz="1400" smtClean="0">
                <a:solidFill>
                  <a:schemeClr val="bg1"/>
                </a:solidFill>
                <a:latin typeface="Arial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de-CH" altLang="de-DE" sz="1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88900" y="758825"/>
            <a:ext cx="9055100" cy="464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5F5F5F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dirty="0">
                <a:solidFill>
                  <a:schemeClr val="accent2"/>
                </a:solidFill>
                <a:latin typeface="Arial" charset="0"/>
              </a:rPr>
              <a:t>	</a:t>
            </a:r>
            <a:r>
              <a:rPr lang="en-US" b="1" i="1" dirty="0">
                <a:solidFill>
                  <a:schemeClr val="accent2"/>
                </a:solidFill>
                <a:latin typeface="Arial" charset="0"/>
              </a:rPr>
              <a:t>fib </a:t>
            </a:r>
            <a:r>
              <a:rPr lang="en-US" b="1" i="1" dirty="0" smtClean="0">
                <a:solidFill>
                  <a:schemeClr val="accent2"/>
                </a:solidFill>
                <a:latin typeface="Arial" charset="0"/>
              </a:rPr>
              <a:t>W.P. 4.3.4 </a:t>
            </a:r>
            <a:r>
              <a:rPr lang="en-US" b="1" i="1" dirty="0">
                <a:solidFill>
                  <a:schemeClr val="accent2"/>
                </a:solidFill>
                <a:latin typeface="Arial" charset="0"/>
              </a:rPr>
              <a:t>"Performance based fire design"</a:t>
            </a:r>
          </a:p>
          <a:p>
            <a:pPr marL="712788" lvl="1" eaLnBrk="1" hangingPunct="1">
              <a:spcBef>
                <a:spcPct val="20000"/>
              </a:spcBef>
              <a:buClr>
                <a:srgbClr val="FF0000"/>
              </a:buClr>
              <a:buSzPct val="110000"/>
              <a:defRPr/>
            </a:pPr>
            <a:endParaRPr lang="en-US" sz="1800" dirty="0">
              <a:latin typeface="Arial" charset="0"/>
            </a:endParaRPr>
          </a:p>
          <a:p>
            <a:pPr marL="712788" lvl="1" eaLnBrk="1" hangingPunct="1">
              <a:spcBef>
                <a:spcPct val="20000"/>
              </a:spcBef>
              <a:buClr>
                <a:srgbClr val="FF0000"/>
              </a:buClr>
              <a:buSzPct val="110000"/>
              <a:defRPr/>
            </a:pPr>
            <a:endParaRPr lang="en-US" sz="1800" dirty="0">
              <a:latin typeface="Arial" charset="0"/>
            </a:endParaRPr>
          </a:p>
          <a:p>
            <a:pPr marL="712788" lvl="1" eaLnBrk="1" hangingPunct="1">
              <a:spcBef>
                <a:spcPct val="20000"/>
              </a:spcBef>
              <a:buClr>
                <a:srgbClr val="FF0000"/>
              </a:buClr>
              <a:buSzPct val="110000"/>
              <a:defRPr/>
            </a:pPr>
            <a:endParaRPr lang="en-US" sz="1800" dirty="0">
              <a:latin typeface="Arial" charset="0"/>
            </a:endParaRPr>
          </a:p>
          <a:p>
            <a:pPr marL="712788" lvl="1" eaLnBrk="1" hangingPunct="1">
              <a:spcBef>
                <a:spcPct val="20000"/>
              </a:spcBef>
              <a:buClr>
                <a:srgbClr val="FF0000"/>
              </a:buClr>
              <a:buSzPct val="110000"/>
              <a:defRPr/>
            </a:pPr>
            <a:endParaRPr lang="en-US" sz="1800" dirty="0">
              <a:latin typeface="Arial" charset="0"/>
            </a:endParaRPr>
          </a:p>
          <a:p>
            <a:pPr marL="712788" lvl="1" eaLnBrk="1" hangingPunct="1">
              <a:spcBef>
                <a:spcPct val="20000"/>
              </a:spcBef>
              <a:buClr>
                <a:srgbClr val="FF0000"/>
              </a:buClr>
              <a:buSzPct val="110000"/>
              <a:defRPr/>
            </a:pPr>
            <a:endParaRPr lang="en-US" sz="1800" dirty="0">
              <a:latin typeface="Arial" charset="0"/>
            </a:endParaRPr>
          </a:p>
          <a:p>
            <a:pPr marL="998538" lvl="1" indent="-28575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latin typeface="Arial" charset="0"/>
              </a:rPr>
              <a:t>An in-depth report as performance-based design guide </a:t>
            </a:r>
            <a:r>
              <a:rPr lang="en-US" sz="1800" dirty="0">
                <a:latin typeface="Arial" charset="0"/>
              </a:rPr>
              <a:t>for </a:t>
            </a:r>
            <a:r>
              <a:rPr lang="en-US" sz="1800" dirty="0" smtClean="0">
                <a:latin typeface="Arial" charset="0"/>
              </a:rPr>
              <a:t>the </a:t>
            </a:r>
            <a:br>
              <a:rPr lang="en-US" sz="1800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fire resistance </a:t>
            </a:r>
            <a:r>
              <a:rPr lang="en-US" sz="1800" dirty="0">
                <a:latin typeface="Arial" charset="0"/>
              </a:rPr>
              <a:t>of </a:t>
            </a:r>
            <a:r>
              <a:rPr lang="en-US" sz="1800" dirty="0" smtClean="0">
                <a:latin typeface="Arial" charset="0"/>
              </a:rPr>
              <a:t>steel structures is provided.</a:t>
            </a:r>
            <a:br>
              <a:rPr lang="en-US" sz="1800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(internal report)</a:t>
            </a:r>
          </a:p>
          <a:p>
            <a:pPr marL="998538" lvl="1" indent="-28575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anose="020B0604020202020204" pitchFamily="34" charset="0"/>
              <a:buChar char="•"/>
              <a:defRPr/>
            </a:pPr>
            <a:endParaRPr lang="en-US" sz="1800" dirty="0" smtClean="0">
              <a:latin typeface="Arial" charset="0"/>
            </a:endParaRPr>
          </a:p>
          <a:p>
            <a:pPr marL="998538" lvl="1" indent="-28575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latin typeface="Arial" charset="0"/>
              </a:rPr>
              <a:t>Additional studies and input for concrete structures </a:t>
            </a:r>
            <a:br>
              <a:rPr lang="en-US" sz="1800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to be published as </a:t>
            </a:r>
            <a:r>
              <a:rPr lang="en-US" sz="1800" i="1" dirty="0" smtClean="0">
                <a:latin typeface="Arial" charset="0"/>
              </a:rPr>
              <a:t>fib</a:t>
            </a:r>
            <a:r>
              <a:rPr lang="en-US" sz="1800" dirty="0" smtClean="0">
                <a:latin typeface="Arial" charset="0"/>
              </a:rPr>
              <a:t> bulletin.</a:t>
            </a:r>
          </a:p>
          <a:p>
            <a:pPr marL="998538" lvl="1" indent="-28575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anose="020B0604020202020204" pitchFamily="34" charset="0"/>
              <a:buChar char="•"/>
              <a:defRPr/>
            </a:pPr>
            <a:endParaRPr lang="en-US" sz="1800" dirty="0">
              <a:latin typeface="Arial" charset="0"/>
            </a:endParaRPr>
          </a:p>
          <a:p>
            <a:pPr marL="998538" lvl="1" indent="-28575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latin typeface="Arial" charset="0"/>
              </a:rPr>
              <a:t>Meetings:</a:t>
            </a:r>
            <a:br>
              <a:rPr lang="en-US" sz="1800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Local meetings at NTU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51275" y="1413159"/>
            <a:ext cx="8217711" cy="10341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628650" lvl="1" indent="-27305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en-US" sz="1800" b="1" dirty="0" smtClean="0">
                <a:latin typeface="Arial" charset="0"/>
              </a:rPr>
              <a:t>Scope of </a:t>
            </a:r>
            <a:r>
              <a:rPr lang="en-US" sz="1800" b="1" dirty="0">
                <a:latin typeface="Arial" charset="0"/>
              </a:rPr>
              <a:t>W.P.:</a:t>
            </a:r>
          </a:p>
          <a:p>
            <a:pPr marL="628650" lvl="1" indent="-27305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Arial" charset="0"/>
              </a:rPr>
              <a:t>Summarize state of the art on performance based fire design</a:t>
            </a:r>
          </a:p>
          <a:p>
            <a:pPr marL="628650" lvl="1" indent="-27305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Arial" charset="0"/>
              </a:rPr>
              <a:t>Discussion with regard to concrete </a:t>
            </a:r>
            <a:r>
              <a:rPr lang="en-US" sz="1800" dirty="0" smtClean="0">
                <a:latin typeface="Arial" charset="0"/>
              </a:rPr>
              <a:t>structures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7C53CB-79D1-47AC-B9AB-0964D28A1FAF}" type="slidenum">
              <a:rPr lang="de-CH" smtClean="0"/>
              <a:pPr>
                <a:defRPr/>
              </a:pPr>
              <a:t>7</a:t>
            </a:fld>
            <a:endParaRPr lang="de-CH"/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88900" y="758825"/>
            <a:ext cx="9055100" cy="464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5F5F5F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dirty="0">
                <a:solidFill>
                  <a:schemeClr val="accent2"/>
                </a:solidFill>
                <a:latin typeface="Arial" charset="0"/>
              </a:rPr>
              <a:t>	</a:t>
            </a:r>
            <a:r>
              <a:rPr lang="en-US" b="1" i="1" dirty="0">
                <a:solidFill>
                  <a:schemeClr val="accent2"/>
                </a:solidFill>
                <a:latin typeface="Arial" charset="0"/>
              </a:rPr>
              <a:t>fib </a:t>
            </a:r>
            <a:r>
              <a:rPr lang="en-US" b="1" i="1" dirty="0" smtClean="0">
                <a:solidFill>
                  <a:schemeClr val="accent2"/>
                </a:solidFill>
                <a:latin typeface="Arial" charset="0"/>
              </a:rPr>
              <a:t>W.P. 4.3.4 </a:t>
            </a:r>
            <a:r>
              <a:rPr lang="en-US" b="1" i="1" dirty="0">
                <a:solidFill>
                  <a:schemeClr val="accent2"/>
                </a:solidFill>
                <a:latin typeface="Arial" charset="0"/>
              </a:rPr>
              <a:t>"Performance based fire design"</a:t>
            </a:r>
          </a:p>
          <a:p>
            <a:pPr marL="357187" lvl="1" eaLnBrk="1" hangingPunct="1">
              <a:spcBef>
                <a:spcPct val="20000"/>
              </a:spcBef>
              <a:buClr>
                <a:srgbClr val="FF0000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>
              <a:latin typeface="Arial" charset="0"/>
            </a:endParaRP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Wingdings" panose="05000000000000000000" pitchFamily="2" charset="2"/>
              <a:buChar char="Ø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>
                <a:latin typeface="Arial" charset="0"/>
              </a:rPr>
              <a:t>Governing issues </a:t>
            </a:r>
            <a:r>
              <a:rPr lang="en-US" sz="1800" dirty="0" smtClean="0">
                <a:latin typeface="Arial" charset="0"/>
              </a:rPr>
              <a:t>included in the </a:t>
            </a:r>
            <a:r>
              <a:rPr lang="en-US" sz="1800" dirty="0">
                <a:latin typeface="Arial" charset="0"/>
              </a:rPr>
              <a:t>bulletin are:</a:t>
            </a:r>
          </a:p>
          <a:p>
            <a:pPr marL="1436688" lvl="1" indent="-35560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 smtClean="0">
                <a:latin typeface="Arial" charset="0"/>
              </a:rPr>
              <a:t>General performance-based approach </a:t>
            </a:r>
            <a:r>
              <a:rPr lang="en-US" sz="1800" dirty="0">
                <a:latin typeface="Arial" charset="0"/>
              </a:rPr>
              <a:t>to </a:t>
            </a:r>
            <a:r>
              <a:rPr lang="en-US" sz="1800" dirty="0" smtClean="0">
                <a:latin typeface="Arial" charset="0"/>
              </a:rPr>
              <a:t>fire safety design</a:t>
            </a:r>
          </a:p>
          <a:p>
            <a:pPr marL="1436688" lvl="1" indent="-35560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 smtClean="0">
              <a:latin typeface="Arial" charset="0"/>
            </a:endParaRPr>
          </a:p>
          <a:p>
            <a:pPr marL="1436688" lvl="1" indent="-35560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1698625" algn="l"/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>
                <a:latin typeface="Arial" charset="0"/>
              </a:rPr>
              <a:t>Fire </a:t>
            </a:r>
            <a:r>
              <a:rPr lang="en-US" sz="1800" dirty="0" smtClean="0">
                <a:latin typeface="Arial" charset="0"/>
              </a:rPr>
              <a:t>behavior: </a:t>
            </a:r>
            <a:br>
              <a:rPr lang="en-US" sz="1800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-	fire </a:t>
            </a:r>
            <a:r>
              <a:rPr lang="en-US" sz="1800" dirty="0">
                <a:latin typeface="Arial" charset="0"/>
              </a:rPr>
              <a:t>as a </a:t>
            </a:r>
            <a:r>
              <a:rPr lang="en-US" sz="1800" dirty="0" smtClean="0">
                <a:latin typeface="Arial" charset="0"/>
              </a:rPr>
              <a:t>combustion system, stages of fire, fire severity, </a:t>
            </a:r>
            <a:br>
              <a:rPr lang="en-US" sz="1800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-	fire load to be experienced and max temperatures</a:t>
            </a:r>
            <a:br>
              <a:rPr lang="en-US" sz="1800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-	fire modeling</a:t>
            </a:r>
            <a:br>
              <a:rPr lang="en-US" sz="1800" dirty="0" smtClean="0">
                <a:latin typeface="Arial" charset="0"/>
              </a:rPr>
            </a:br>
            <a:endParaRPr lang="en-US" sz="1800" dirty="0">
              <a:latin typeface="Arial" charset="0"/>
            </a:endParaRPr>
          </a:p>
          <a:p>
            <a:pPr marL="1436688" lvl="1" indent="-35560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>
                <a:latin typeface="Arial" charset="0"/>
              </a:rPr>
              <a:t>A</a:t>
            </a:r>
            <a:r>
              <a:rPr lang="en-US" sz="1800" dirty="0" smtClean="0">
                <a:latin typeface="Arial" charset="0"/>
              </a:rPr>
              <a:t>ctive protection systems  - passive protective measures </a:t>
            </a:r>
            <a:br>
              <a:rPr lang="en-US" sz="1800" dirty="0" smtClean="0">
                <a:latin typeface="Arial" charset="0"/>
              </a:rPr>
            </a:br>
            <a:endParaRPr lang="en-US" sz="1800" dirty="0">
              <a:latin typeface="Arial" charset="0"/>
            </a:endParaRPr>
          </a:p>
          <a:p>
            <a:pPr marL="1436688" lvl="1" indent="-35560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1698625" algn="l"/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 smtClean="0">
                <a:latin typeface="Arial" charset="0"/>
              </a:rPr>
              <a:t>Material behavior at high temperatures </a:t>
            </a:r>
            <a:br>
              <a:rPr lang="en-US" sz="1800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-	general behavior at high temperatures and corresponding resistance</a:t>
            </a:r>
            <a:br>
              <a:rPr lang="en-US" sz="1800" dirty="0" smtClean="0">
                <a:latin typeface="Arial" charset="0"/>
              </a:rPr>
            </a:br>
            <a:endParaRPr lang="en-US" sz="1800" dirty="0" smtClean="0">
              <a:latin typeface="Arial" charset="0"/>
            </a:endParaRPr>
          </a:p>
          <a:p>
            <a:pPr marL="1436688" lvl="1" indent="-35560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1698625" algn="l"/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 smtClean="0">
                <a:latin typeface="Arial" charset="0"/>
              </a:rPr>
              <a:t>Design for structural members </a:t>
            </a:r>
            <a:br>
              <a:rPr lang="en-US" sz="1800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-	general design guide </a:t>
            </a:r>
            <a:br>
              <a:rPr lang="en-US" sz="1800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-	details (connections) </a:t>
            </a:r>
            <a:br>
              <a:rPr lang="en-US" sz="1800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-	review of existing standards and design concepts</a:t>
            </a:r>
          </a:p>
          <a:p>
            <a:pPr marL="1436688" lvl="1" indent="-35560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 smtClean="0">
              <a:latin typeface="Arial" charset="0"/>
            </a:endParaRPr>
          </a:p>
          <a:p>
            <a:pPr marL="1436688" lvl="1" indent="-35560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>
              <a:latin typeface="Arial" charset="0"/>
            </a:endParaRPr>
          </a:p>
          <a:p>
            <a:pPr marL="1436688" lvl="1" indent="-35560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 smtClean="0">
              <a:latin typeface="Arial" charset="0"/>
            </a:endParaRPr>
          </a:p>
          <a:p>
            <a:pPr marL="1436688" lvl="1" indent="-35560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 smtClean="0">
              <a:latin typeface="Arial" charset="0"/>
            </a:endParaRPr>
          </a:p>
          <a:p>
            <a:pPr marL="1436688" lvl="1" indent="-35560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>
              <a:latin typeface="Arial" charset="0"/>
            </a:endParaRPr>
          </a:p>
          <a:p>
            <a:pPr marL="1436688" lvl="1" indent="-35560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763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7C53CB-79D1-47AC-B9AB-0964D28A1FAF}" type="slidenum">
              <a:rPr lang="de-CH" smtClean="0"/>
              <a:pPr>
                <a:defRPr/>
              </a:pPr>
              <a:t>8</a:t>
            </a:fld>
            <a:endParaRPr lang="de-CH"/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88900" y="758825"/>
            <a:ext cx="9055100" cy="464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081088" indent="-725488" eaLnBrk="1" hangingPunct="1">
              <a:spcBef>
                <a:spcPct val="20000"/>
              </a:spcBef>
              <a:buClr>
                <a:srgbClr val="5F5F5F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b="1" i="1" dirty="0" smtClean="0">
                <a:solidFill>
                  <a:schemeClr val="accent2"/>
                </a:solidFill>
                <a:latin typeface="Arial" charset="0"/>
              </a:rPr>
              <a:t>fib W.P. 4.3.5 </a:t>
            </a:r>
            <a:r>
              <a:rPr lang="en-US" b="1" i="1" dirty="0">
                <a:solidFill>
                  <a:schemeClr val="accent2"/>
                </a:solidFill>
                <a:latin typeface="Arial" charset="0"/>
              </a:rPr>
              <a:t>"Fire resistance of concrete tunnels"</a:t>
            </a:r>
          </a:p>
          <a:p>
            <a:pPr marL="1081088" lvl="1" indent="-366713" eaLnBrk="1" hangingPunct="1">
              <a:spcBef>
                <a:spcPct val="20000"/>
              </a:spcBef>
              <a:buClr>
                <a:srgbClr val="FF0000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 smtClean="0">
              <a:latin typeface="Arial" charset="0"/>
            </a:endParaRPr>
          </a:p>
          <a:p>
            <a:pPr marL="1081088" lvl="1" indent="-366713" eaLnBrk="1" hangingPunct="1">
              <a:spcBef>
                <a:spcPct val="20000"/>
              </a:spcBef>
              <a:buClr>
                <a:srgbClr val="FF0000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>
              <a:latin typeface="Arial" charset="0"/>
            </a:endParaRPr>
          </a:p>
          <a:p>
            <a:pPr marL="1081088" lvl="1" indent="-366713" eaLnBrk="1" hangingPunct="1">
              <a:spcBef>
                <a:spcPct val="20000"/>
              </a:spcBef>
              <a:buClr>
                <a:srgbClr val="FF0000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 smtClean="0">
              <a:latin typeface="Arial" charset="0"/>
            </a:endParaRPr>
          </a:p>
          <a:p>
            <a:pPr marL="1081088" lvl="1" indent="-366713" eaLnBrk="1" hangingPunct="1">
              <a:spcBef>
                <a:spcPct val="20000"/>
              </a:spcBef>
              <a:buClr>
                <a:srgbClr val="FF0000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>
              <a:latin typeface="Arial" charset="0"/>
            </a:endParaRPr>
          </a:p>
          <a:p>
            <a:pPr marL="1081088" lvl="1" indent="-366713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anose="020B0604020202020204" pitchFamily="34" charset="0"/>
              <a:buChar char="•"/>
              <a:tabLst>
                <a:tab pos="1081088" algn="l"/>
                <a:tab pos="2695575" algn="l"/>
                <a:tab pos="2873375" algn="l"/>
                <a:tab pos="2957513" algn="l"/>
              </a:tabLst>
              <a:defRPr/>
            </a:pPr>
            <a:endParaRPr lang="en-US" sz="1800" dirty="0" smtClean="0">
              <a:latin typeface="Arial" charset="0"/>
            </a:endParaRPr>
          </a:p>
          <a:p>
            <a:pPr marL="1081088" lvl="1" indent="-366713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anose="020B0604020202020204" pitchFamily="34" charset="0"/>
              <a:buChar char="•"/>
              <a:tabLst>
                <a:tab pos="1081088" algn="l"/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 smtClean="0">
                <a:latin typeface="Arial" charset="0"/>
              </a:rPr>
              <a:t>Development </a:t>
            </a:r>
            <a:r>
              <a:rPr lang="en-US" sz="1800" dirty="0">
                <a:latin typeface="Arial" charset="0"/>
              </a:rPr>
              <a:t>of own </a:t>
            </a:r>
            <a:r>
              <a:rPr lang="en-US" sz="1800" dirty="0" smtClean="0">
                <a:latin typeface="Arial" charset="0"/>
              </a:rPr>
              <a:t>bulletin for practical advice and design.</a:t>
            </a:r>
            <a:endParaRPr lang="en-US" sz="1800" dirty="0">
              <a:latin typeface="Arial" charset="0"/>
            </a:endParaRPr>
          </a:p>
          <a:p>
            <a:pPr marL="1081088" lvl="1" indent="-366713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 smtClean="0">
              <a:latin typeface="Arial" charset="0"/>
            </a:endParaRPr>
          </a:p>
          <a:p>
            <a:pPr marL="1081088" lvl="1" indent="-366713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 smtClean="0">
                <a:latin typeface="Arial" charset="0"/>
              </a:rPr>
              <a:t>Reference to T.G. 8.11(material properties) and W.P. 4.3.3 (spalling)</a:t>
            </a:r>
            <a:endParaRPr lang="en-US" sz="1800" dirty="0">
              <a:latin typeface="Arial" charset="0"/>
            </a:endParaRPr>
          </a:p>
          <a:p>
            <a:pPr marL="1081088" lvl="1" indent="-366713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 smtClean="0">
              <a:latin typeface="Arial" charset="0"/>
            </a:endParaRPr>
          </a:p>
          <a:p>
            <a:pPr marL="1081088" lvl="1" indent="-366713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 smtClean="0">
                <a:latin typeface="Arial" charset="0"/>
              </a:rPr>
              <a:t>Meetings</a:t>
            </a:r>
            <a:r>
              <a:rPr lang="en-US" sz="1800" dirty="0" smtClean="0">
                <a:latin typeface="Arial" charset="0"/>
              </a:rPr>
              <a:t>:</a:t>
            </a:r>
          </a:p>
          <a:p>
            <a:pPr marL="1081088" lvl="1" indent="-366713" eaLnBrk="1" hangingPunct="1">
              <a:spcBef>
                <a:spcPct val="20000"/>
              </a:spcBef>
              <a:buClr>
                <a:srgbClr val="FF0000"/>
              </a:buClr>
              <a:buSzPct val="110000"/>
              <a:tabLst>
                <a:tab pos="1081088" algn="l"/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 smtClean="0">
                <a:latin typeface="Arial" charset="0"/>
              </a:rPr>
              <a:t>	Milan (2011), Delft (2011), Zurich (2012</a:t>
            </a:r>
            <a:r>
              <a:rPr lang="en-US" sz="1800" dirty="0" smtClean="0">
                <a:latin typeface="Arial" charset="0"/>
              </a:rPr>
              <a:t>), Rome (2012)</a:t>
            </a:r>
            <a:endParaRPr lang="en-US" sz="1800" dirty="0">
              <a:latin typeface="Arial" charset="0"/>
            </a:endParaRPr>
          </a:p>
          <a:p>
            <a:pPr marL="1081088" lvl="1" indent="-366713" eaLnBrk="1" hangingPunct="1">
              <a:spcBef>
                <a:spcPct val="20000"/>
              </a:spcBef>
              <a:buClr>
                <a:srgbClr val="FF0000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>
              <a:latin typeface="Arial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51275" y="1413159"/>
            <a:ext cx="8217711" cy="10341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628650" lvl="1" indent="-27305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en-US" sz="1800" b="1" dirty="0" smtClean="0">
                <a:latin typeface="Arial" charset="0"/>
              </a:rPr>
              <a:t>Scope of </a:t>
            </a:r>
            <a:r>
              <a:rPr lang="en-US" sz="1800" b="1" dirty="0">
                <a:latin typeface="Arial" charset="0"/>
              </a:rPr>
              <a:t>W.P.:</a:t>
            </a:r>
          </a:p>
          <a:p>
            <a:pPr marL="628650" lvl="1" indent="-27305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latin typeface="Arial" charset="0"/>
              </a:rPr>
              <a:t>Design guide for concrete </a:t>
            </a:r>
            <a:r>
              <a:rPr lang="en-US" sz="1800" dirty="0">
                <a:latin typeface="Arial" charset="0"/>
              </a:rPr>
              <a:t>tunnels exposed to fire</a:t>
            </a:r>
          </a:p>
          <a:p>
            <a:pPr marL="628650" lvl="1" indent="-27305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latin typeface="Arial" charset="0"/>
              </a:rPr>
              <a:t>Analyzing fire scenarios, recommendation for choice of materials</a:t>
            </a:r>
            <a:endParaRPr lang="en-US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487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7C53CB-79D1-47AC-B9AB-0964D28A1FAF}" type="slidenum">
              <a:rPr lang="de-CH" smtClean="0"/>
              <a:pPr>
                <a:defRPr/>
              </a:pPr>
              <a:t>9</a:t>
            </a:fld>
            <a:endParaRPr lang="de-CH"/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88900" y="758825"/>
            <a:ext cx="9055100" cy="464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5F5F5F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dirty="0">
                <a:solidFill>
                  <a:schemeClr val="accent2"/>
                </a:solidFill>
                <a:latin typeface="Arial" charset="0"/>
              </a:rPr>
              <a:t>	</a:t>
            </a:r>
            <a:r>
              <a:rPr lang="en-US" b="1" i="1" dirty="0">
                <a:solidFill>
                  <a:schemeClr val="accent2"/>
                </a:solidFill>
                <a:latin typeface="Arial" charset="0"/>
              </a:rPr>
              <a:t>fib W.P. 4.3.5 "Fire resistance of concrete tunnels"</a:t>
            </a:r>
            <a:endParaRPr lang="en-US" b="1" i="1" dirty="0" smtClean="0">
              <a:solidFill>
                <a:schemeClr val="accent2"/>
              </a:solidFill>
              <a:latin typeface="Arial" charset="0"/>
            </a:endParaRPr>
          </a:p>
          <a:p>
            <a:pPr marL="357187" lvl="1" eaLnBrk="1" hangingPunct="1">
              <a:spcBef>
                <a:spcPct val="20000"/>
              </a:spcBef>
              <a:buClr>
                <a:srgbClr val="FF0000"/>
              </a:buClr>
              <a:buSzPct val="110000"/>
              <a:tabLst>
                <a:tab pos="2695575" algn="l"/>
                <a:tab pos="2873375" algn="l"/>
                <a:tab pos="2957513" algn="l"/>
              </a:tabLst>
              <a:defRPr/>
            </a:pPr>
            <a:endParaRPr lang="en-US" sz="1800" dirty="0" smtClean="0">
              <a:latin typeface="Arial" charset="0"/>
            </a:endParaRPr>
          </a:p>
          <a:p>
            <a:pPr marL="1071563" lvl="1" indent="-357188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Wingdings" panose="05000000000000000000" pitchFamily="2" charset="2"/>
              <a:buChar char="Ø"/>
              <a:tabLst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 smtClean="0">
                <a:latin typeface="Arial" charset="0"/>
              </a:rPr>
              <a:t>Governing </a:t>
            </a:r>
            <a:r>
              <a:rPr lang="en-US" sz="1800" dirty="0">
                <a:latin typeface="Arial" charset="0"/>
              </a:rPr>
              <a:t>issues </a:t>
            </a:r>
            <a:r>
              <a:rPr lang="en-US" sz="1800" dirty="0" smtClean="0">
                <a:latin typeface="Arial" charset="0"/>
              </a:rPr>
              <a:t>included in the </a:t>
            </a:r>
            <a:r>
              <a:rPr lang="en-US" sz="1800" dirty="0">
                <a:latin typeface="Arial" charset="0"/>
              </a:rPr>
              <a:t>bulletin are:</a:t>
            </a:r>
          </a:p>
          <a:p>
            <a:pPr marL="1436688" lvl="1" indent="-35560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1698625" algn="l"/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 smtClean="0">
                <a:latin typeface="Arial" charset="0"/>
              </a:rPr>
              <a:t>Type </a:t>
            </a:r>
            <a:r>
              <a:rPr lang="en-US" sz="1800" dirty="0">
                <a:latin typeface="Arial" charset="0"/>
              </a:rPr>
              <a:t>of </a:t>
            </a:r>
            <a:r>
              <a:rPr lang="en-US" sz="1800" dirty="0" smtClean="0">
                <a:latin typeface="Arial" charset="0"/>
              </a:rPr>
              <a:t>tunnel</a:t>
            </a:r>
            <a:br>
              <a:rPr lang="en-US" sz="1800" dirty="0" smtClean="0">
                <a:latin typeface="Arial" charset="0"/>
              </a:rPr>
            </a:br>
            <a:endParaRPr lang="en-US" sz="1800" dirty="0">
              <a:latin typeface="Arial" charset="0"/>
            </a:endParaRPr>
          </a:p>
          <a:p>
            <a:pPr marL="1436688" lvl="1" indent="-35560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1698625" algn="l"/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 smtClean="0">
                <a:latin typeface="Arial" charset="0"/>
              </a:rPr>
              <a:t>Fire </a:t>
            </a:r>
            <a:r>
              <a:rPr lang="en-US" sz="1800" dirty="0">
                <a:latin typeface="Arial" charset="0"/>
              </a:rPr>
              <a:t>requirement for </a:t>
            </a:r>
            <a:r>
              <a:rPr lang="en-US" sz="1800" dirty="0" smtClean="0">
                <a:latin typeface="Arial" charset="0"/>
              </a:rPr>
              <a:t>tunnel</a:t>
            </a:r>
            <a:br>
              <a:rPr lang="en-US" sz="1800" dirty="0" smtClean="0">
                <a:latin typeface="Arial" charset="0"/>
              </a:rPr>
            </a:br>
            <a:endParaRPr lang="en-US" sz="1800" dirty="0">
              <a:latin typeface="Arial" charset="0"/>
            </a:endParaRPr>
          </a:p>
          <a:p>
            <a:pPr marL="1436688" lvl="1" indent="-35560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1698625" algn="l"/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 smtClean="0">
                <a:latin typeface="Arial" charset="0"/>
              </a:rPr>
              <a:t>Material </a:t>
            </a:r>
            <a:r>
              <a:rPr lang="en-US" sz="1800" dirty="0">
                <a:latin typeface="Arial" charset="0"/>
              </a:rPr>
              <a:t>behavior relevant for fire </a:t>
            </a:r>
            <a:r>
              <a:rPr lang="en-US" sz="1800" dirty="0" smtClean="0">
                <a:latin typeface="Arial" charset="0"/>
              </a:rPr>
              <a:t>design</a:t>
            </a:r>
            <a:br>
              <a:rPr lang="en-US" sz="1800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-	</a:t>
            </a:r>
            <a:r>
              <a:rPr lang="en-US" sz="1800" dirty="0" smtClean="0">
                <a:latin typeface="Arial" charset="0"/>
              </a:rPr>
              <a:t>discussion on fiber reinforced concrete</a:t>
            </a:r>
            <a:r>
              <a:rPr lang="en-US" sz="1800" dirty="0">
                <a:latin typeface="Arial" charset="0"/>
              </a:rPr>
              <a:t/>
            </a:r>
            <a:br>
              <a:rPr lang="en-US" sz="1800" dirty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-	</a:t>
            </a:r>
            <a:r>
              <a:rPr lang="en-US" sz="1800" dirty="0" smtClean="0">
                <a:latin typeface="Arial" charset="0"/>
              </a:rPr>
              <a:t>thermal </a:t>
            </a:r>
            <a:r>
              <a:rPr lang="en-US" sz="1800" dirty="0" smtClean="0">
                <a:latin typeface="Arial" charset="0"/>
              </a:rPr>
              <a:t>properties, </a:t>
            </a:r>
            <a:r>
              <a:rPr lang="en-US" sz="1800" dirty="0">
                <a:latin typeface="Arial" charset="0"/>
              </a:rPr>
              <a:t>dilatation</a:t>
            </a:r>
            <a:r>
              <a:rPr lang="en-US" sz="1800" dirty="0" smtClean="0">
                <a:latin typeface="Arial" charset="0"/>
              </a:rPr>
              <a:t/>
            </a:r>
            <a:br>
              <a:rPr lang="en-US" sz="1800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-	hot and residual mechanical </a:t>
            </a:r>
            <a:r>
              <a:rPr lang="en-US" sz="1800" dirty="0" smtClean="0">
                <a:latin typeface="Arial" charset="0"/>
              </a:rPr>
              <a:t>properties</a:t>
            </a:r>
            <a:endParaRPr lang="en-US" sz="1800" dirty="0">
              <a:latin typeface="Arial" charset="0"/>
            </a:endParaRPr>
          </a:p>
          <a:p>
            <a:pPr marL="1436688" lvl="1" indent="-35560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1698625" algn="l"/>
                <a:tab pos="2695575" algn="l"/>
                <a:tab pos="2873375" algn="l"/>
                <a:tab pos="2957513" algn="l"/>
              </a:tabLst>
              <a:defRPr/>
            </a:pPr>
            <a:endParaRPr lang="en-US" sz="1800" dirty="0" smtClean="0">
              <a:latin typeface="Arial" charset="0"/>
            </a:endParaRPr>
          </a:p>
          <a:p>
            <a:pPr marL="1436688" lvl="1" indent="-35560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1698625" algn="l"/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 smtClean="0">
                <a:latin typeface="Arial" charset="0"/>
              </a:rPr>
              <a:t>Robustness of tunnel structures</a:t>
            </a:r>
            <a:br>
              <a:rPr lang="en-US" sz="1800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-	including brief discussion in spalling of tunnel linings</a:t>
            </a:r>
            <a:endParaRPr lang="en-US" sz="1800" dirty="0" smtClean="0">
              <a:latin typeface="Arial" charset="0"/>
            </a:endParaRPr>
          </a:p>
          <a:p>
            <a:pPr marL="1436688" lvl="1" indent="-35560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1698625" algn="l"/>
                <a:tab pos="2695575" algn="l"/>
                <a:tab pos="2873375" algn="l"/>
                <a:tab pos="2957513" algn="l"/>
              </a:tabLst>
              <a:defRPr/>
            </a:pPr>
            <a:endParaRPr lang="en-US" sz="1800" dirty="0">
              <a:latin typeface="Arial" charset="0"/>
            </a:endParaRPr>
          </a:p>
          <a:p>
            <a:pPr marL="1436688" lvl="1" indent="-35560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1698625" algn="l"/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 smtClean="0">
                <a:latin typeface="Arial" charset="0"/>
              </a:rPr>
              <a:t>Fire </a:t>
            </a:r>
            <a:r>
              <a:rPr lang="en-US" sz="1800" dirty="0">
                <a:latin typeface="Arial" charset="0"/>
              </a:rPr>
              <a:t>design of segmental lining </a:t>
            </a:r>
            <a:r>
              <a:rPr lang="en-US" sz="1800" dirty="0" smtClean="0">
                <a:latin typeface="Arial" charset="0"/>
              </a:rPr>
              <a:t>tunnels - </a:t>
            </a:r>
            <a:r>
              <a:rPr lang="en-US" sz="1800" dirty="0">
                <a:latin typeface="Arial" charset="0"/>
              </a:rPr>
              <a:t>continuous lining tunnels</a:t>
            </a:r>
            <a:r>
              <a:rPr lang="en-US" sz="1800" dirty="0" smtClean="0">
                <a:latin typeface="Arial" charset="0"/>
              </a:rPr>
              <a:t/>
            </a:r>
            <a:br>
              <a:rPr lang="en-US" sz="1800" dirty="0" smtClean="0">
                <a:latin typeface="Arial" charset="0"/>
              </a:rPr>
            </a:br>
            <a:endParaRPr lang="en-US" sz="1800" dirty="0" smtClean="0">
              <a:latin typeface="Arial" charset="0"/>
            </a:endParaRPr>
          </a:p>
          <a:p>
            <a:pPr marL="1436688" lvl="1" indent="-355600" eaLnBrk="1" hangingPunct="1">
              <a:spcBef>
                <a:spcPct val="20000"/>
              </a:spcBef>
              <a:buClr>
                <a:srgbClr val="FF0000"/>
              </a:buClr>
              <a:buSzPct val="110000"/>
              <a:buFont typeface="Arial" pitchFamily="34" charset="0"/>
              <a:buChar char="•"/>
              <a:tabLst>
                <a:tab pos="1698625" algn="l"/>
                <a:tab pos="2695575" algn="l"/>
                <a:tab pos="2873375" algn="l"/>
                <a:tab pos="2957513" algn="l"/>
              </a:tabLst>
              <a:defRPr/>
            </a:pPr>
            <a:r>
              <a:rPr lang="en-US" sz="1800" dirty="0" smtClean="0">
                <a:latin typeface="Arial" charset="0"/>
              </a:rPr>
              <a:t>Design </a:t>
            </a:r>
            <a:r>
              <a:rPr lang="en-US" sz="1800" dirty="0">
                <a:latin typeface="Arial" charset="0"/>
              </a:rPr>
              <a:t>assisted by </a:t>
            </a:r>
            <a:r>
              <a:rPr lang="en-US" sz="1800" dirty="0" smtClean="0">
                <a:latin typeface="Arial" charset="0"/>
              </a:rPr>
              <a:t>testing</a:t>
            </a:r>
            <a:endParaRPr lang="en-US" sz="1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388957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ITC Avant Garde Std Bk"/>
        <a:ea typeface=""/>
        <a:cs typeface=""/>
      </a:majorFont>
      <a:minorFont>
        <a:latin typeface="Swis721 B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166</Words>
  <Application>Microsoft Office PowerPoint</Application>
  <PresentationFormat>Bildschirmpräsentation (4:3)</PresentationFormat>
  <Paragraphs>146</Paragraphs>
  <Slides>10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Standarddesign</vt:lpstr>
      <vt:lpstr>3rd international workshop on "Explosive spalling of concrete structures"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WZL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fib_TG_43_meeting_Madrid_March_2012.ppt</dc:title>
  <dc:creator>Markus Knobloch</dc:creator>
  <cp:lastModifiedBy>keike</cp:lastModifiedBy>
  <cp:revision>753</cp:revision>
  <cp:lastPrinted>2012-03-20T10:46:29Z</cp:lastPrinted>
  <dcterms:created xsi:type="dcterms:W3CDTF">2004-02-16T10:08:01Z</dcterms:created>
  <dcterms:modified xsi:type="dcterms:W3CDTF">2013-09-24T21:49:05Z</dcterms:modified>
</cp:coreProperties>
</file>